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8" r:id="rId52"/>
    <p:sldId id="306" r:id="rId53"/>
    <p:sldId id="307" r:id="rId54"/>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10"/>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1"/>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 descr="C:\Users\Administrator\Desktop\Pushpin Dev\Assets\pushpinLeft.png"/>
          <p:cNvPicPr>
            <a:picLocks noChangeAspect="1" noChangeArrowheads="1"/>
          </p:cNvPicPr>
          <p:nvPr/>
        </p:nvPicPr>
        <p:blipFill>
          <a:blip r:embed="rId3"/>
          <a:srcRect/>
          <a:stretch>
            <a:fillRect/>
          </a:stretch>
        </p:blipFill>
        <p:spPr bwMode="auto">
          <a:xfrm rot="1435684">
            <a:off x="769938" y="701675"/>
            <a:ext cx="566737" cy="568325"/>
          </a:xfrm>
          <a:prstGeom prst="rect">
            <a:avLst/>
          </a:prstGeom>
          <a:noFill/>
          <a:ln w="9525">
            <a:noFill/>
            <a:miter lim="800000"/>
            <a:headEnd/>
            <a:tailEnd/>
          </a:ln>
        </p:spPr>
      </p:pic>
      <p:pic>
        <p:nvPicPr>
          <p:cNvPr id="11" name="Picture 2" descr="C:\Users\Administrator\Desktop\Pushpin Dev\Assets\pushpinLeft.png"/>
          <p:cNvPicPr>
            <a:picLocks noChangeAspect="1" noChangeArrowheads="1"/>
          </p:cNvPicPr>
          <p:nvPr/>
        </p:nvPicPr>
        <p:blipFill>
          <a:blip r:embed="rId3"/>
          <a:srcRect/>
          <a:stretch>
            <a:fillRect/>
          </a:stretch>
        </p:blipFill>
        <p:spPr bwMode="auto">
          <a:xfrm rot="4096196">
            <a:off x="7854950" y="749300"/>
            <a:ext cx="566738" cy="566738"/>
          </a:xfrm>
          <a:prstGeom prst="rect">
            <a:avLst/>
          </a:prstGeom>
          <a:noFill/>
          <a:ln w="9525">
            <a:noFill/>
            <a:miter lim="800000"/>
            <a:headEnd/>
            <a:tailEnd/>
          </a:ln>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it-IT" smtClean="0"/>
              <a:t>Fare clic per modificare lo stile del titolo</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endParaRPr lang="it-IT" altLang="it-IT"/>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endParaRPr lang="it-IT" altLang="it-IT"/>
          </a:p>
        </p:txBody>
      </p:sp>
      <p:sp>
        <p:nvSpPr>
          <p:cNvPr id="14" name="Slide Number Placeholder 5"/>
          <p:cNvSpPr>
            <a:spLocks noGrp="1"/>
          </p:cNvSpPr>
          <p:nvPr>
            <p:ph type="sldNum" sz="quarter" idx="12"/>
          </p:nvPr>
        </p:nvSpPr>
        <p:spPr>
          <a:xfrm>
            <a:off x="6213475" y="5357813"/>
            <a:ext cx="554038" cy="365125"/>
          </a:xfrm>
        </p:spPr>
        <p:txBody>
          <a:bodyPr/>
          <a:lstStyle>
            <a:lvl1pPr algn="ctr">
              <a:defRPr/>
            </a:lvl1pPr>
          </a:lstStyle>
          <a:p>
            <a:pPr>
              <a:defRPr/>
            </a:pPr>
            <a:fld id="{7687D07B-8AC7-463D-B4A0-1CC58B93B4AC}" type="slidenum">
              <a:rPr lang="it-IT" altLang="it-IT"/>
              <a:pPr>
                <a:defRPr/>
              </a:pPr>
              <a:t>‹#›</a:t>
            </a:fld>
            <a:endParaRPr lang="it-IT" alt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it-IT" altLang="it-IT"/>
          </a:p>
        </p:txBody>
      </p:sp>
      <p:sp>
        <p:nvSpPr>
          <p:cNvPr id="5" name="Footer Placeholder 4"/>
          <p:cNvSpPr>
            <a:spLocks noGrp="1"/>
          </p:cNvSpPr>
          <p:nvPr>
            <p:ph type="ftr" sz="quarter" idx="11"/>
          </p:nvPr>
        </p:nvSpPr>
        <p:spPr/>
        <p:txBody>
          <a:bodyPr/>
          <a:lstStyle>
            <a:lvl1pPr>
              <a:defRPr/>
            </a:lvl1pPr>
          </a:lstStyle>
          <a:p>
            <a:pPr>
              <a:defRPr/>
            </a:pPr>
            <a:endParaRPr lang="it-IT" altLang="it-IT"/>
          </a:p>
        </p:txBody>
      </p:sp>
      <p:sp>
        <p:nvSpPr>
          <p:cNvPr id="6" name="Slide Number Placeholder 5"/>
          <p:cNvSpPr>
            <a:spLocks noGrp="1"/>
          </p:cNvSpPr>
          <p:nvPr>
            <p:ph type="sldNum" sz="quarter" idx="12"/>
          </p:nvPr>
        </p:nvSpPr>
        <p:spPr/>
        <p:txBody>
          <a:bodyPr/>
          <a:lstStyle>
            <a:lvl1pPr>
              <a:defRPr/>
            </a:lvl1pPr>
          </a:lstStyle>
          <a:p>
            <a:pPr>
              <a:defRPr/>
            </a:pPr>
            <a:fld id="{ED04838C-E88E-477A-B2B1-AB4D600D6EDD}" type="slidenum">
              <a:rPr lang="it-IT" altLang="it-IT"/>
              <a:pPr>
                <a:defRPr/>
              </a:pPr>
              <a:t>‹#›</a:t>
            </a:fld>
            <a:endParaRPr lang="it-IT" alt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it-IT" altLang="it-IT"/>
          </a:p>
        </p:txBody>
      </p:sp>
      <p:sp>
        <p:nvSpPr>
          <p:cNvPr id="5" name="Footer Placeholder 4"/>
          <p:cNvSpPr>
            <a:spLocks noGrp="1"/>
          </p:cNvSpPr>
          <p:nvPr>
            <p:ph type="ftr" sz="quarter" idx="11"/>
          </p:nvPr>
        </p:nvSpPr>
        <p:spPr/>
        <p:txBody>
          <a:bodyPr/>
          <a:lstStyle>
            <a:lvl1pPr>
              <a:defRPr/>
            </a:lvl1pPr>
          </a:lstStyle>
          <a:p>
            <a:pPr>
              <a:defRPr/>
            </a:pPr>
            <a:endParaRPr lang="it-IT" altLang="it-IT"/>
          </a:p>
        </p:txBody>
      </p:sp>
      <p:sp>
        <p:nvSpPr>
          <p:cNvPr id="6" name="Slide Number Placeholder 5"/>
          <p:cNvSpPr>
            <a:spLocks noGrp="1"/>
          </p:cNvSpPr>
          <p:nvPr>
            <p:ph type="sldNum" sz="quarter" idx="12"/>
          </p:nvPr>
        </p:nvSpPr>
        <p:spPr/>
        <p:txBody>
          <a:bodyPr/>
          <a:lstStyle>
            <a:lvl1pPr>
              <a:defRPr/>
            </a:lvl1pPr>
          </a:lstStyle>
          <a:p>
            <a:pPr>
              <a:defRPr/>
            </a:pPr>
            <a:fld id="{238A119D-A7F5-4D8A-A0BD-E8F679FF4436}" type="slidenum">
              <a:rPr lang="it-IT" altLang="it-IT"/>
              <a:pPr>
                <a:defRPr/>
              </a:pPr>
              <a:t>‹#›</a:t>
            </a:fld>
            <a:endParaRPr lang="it-IT" alt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it-IT" altLang="it-IT"/>
          </a:p>
        </p:txBody>
      </p:sp>
      <p:sp>
        <p:nvSpPr>
          <p:cNvPr id="5" name="Footer Placeholder 4"/>
          <p:cNvSpPr>
            <a:spLocks noGrp="1"/>
          </p:cNvSpPr>
          <p:nvPr>
            <p:ph type="ftr" sz="quarter" idx="11"/>
          </p:nvPr>
        </p:nvSpPr>
        <p:spPr/>
        <p:txBody>
          <a:bodyPr/>
          <a:lstStyle>
            <a:lvl1pPr>
              <a:defRPr/>
            </a:lvl1pPr>
          </a:lstStyle>
          <a:p>
            <a:pPr>
              <a:defRPr/>
            </a:pPr>
            <a:endParaRPr lang="it-IT" altLang="it-IT"/>
          </a:p>
        </p:txBody>
      </p:sp>
      <p:sp>
        <p:nvSpPr>
          <p:cNvPr id="6" name="Slide Number Placeholder 5"/>
          <p:cNvSpPr>
            <a:spLocks noGrp="1"/>
          </p:cNvSpPr>
          <p:nvPr>
            <p:ph type="sldNum" sz="quarter" idx="12"/>
          </p:nvPr>
        </p:nvSpPr>
        <p:spPr/>
        <p:txBody>
          <a:bodyPr/>
          <a:lstStyle>
            <a:lvl1pPr>
              <a:defRPr/>
            </a:lvl1pPr>
          </a:lstStyle>
          <a:p>
            <a:pPr>
              <a:defRPr/>
            </a:pPr>
            <a:fld id="{F16C7012-38A2-4D24-B9ED-6768BFE9D096}" type="slidenum">
              <a:rPr lang="it-IT" altLang="it-IT"/>
              <a:pPr>
                <a:defRPr/>
              </a:pPr>
              <a:t>‹#›</a:t>
            </a:fld>
            <a:endParaRPr lang="it-IT" alt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a:defRPr/>
            </a:lvl1pPr>
          </a:lstStyle>
          <a:p>
            <a:pPr>
              <a:defRPr/>
            </a:pPr>
            <a:endParaRPr lang="it-IT" altLang="it-IT"/>
          </a:p>
        </p:txBody>
      </p:sp>
      <p:sp>
        <p:nvSpPr>
          <p:cNvPr id="5" name="Footer Placeholder 4"/>
          <p:cNvSpPr>
            <a:spLocks noGrp="1"/>
          </p:cNvSpPr>
          <p:nvPr>
            <p:ph type="ftr" sz="quarter" idx="11"/>
          </p:nvPr>
        </p:nvSpPr>
        <p:spPr/>
        <p:txBody>
          <a:bodyPr/>
          <a:lstStyle>
            <a:lvl1pPr>
              <a:defRPr/>
            </a:lvl1pPr>
          </a:lstStyle>
          <a:p>
            <a:pPr>
              <a:defRPr/>
            </a:pPr>
            <a:endParaRPr lang="it-IT" altLang="it-IT"/>
          </a:p>
        </p:txBody>
      </p:sp>
      <p:sp>
        <p:nvSpPr>
          <p:cNvPr id="6" name="Slide Number Placeholder 5"/>
          <p:cNvSpPr>
            <a:spLocks noGrp="1"/>
          </p:cNvSpPr>
          <p:nvPr>
            <p:ph type="sldNum" sz="quarter" idx="12"/>
          </p:nvPr>
        </p:nvSpPr>
        <p:spPr/>
        <p:txBody>
          <a:bodyPr/>
          <a:lstStyle>
            <a:lvl1pPr>
              <a:defRPr/>
            </a:lvl1pPr>
          </a:lstStyle>
          <a:p>
            <a:pPr>
              <a:defRPr/>
            </a:pPr>
            <a:fld id="{67EA54E8-BA30-4DC4-AEFA-2C0ED0EB2480}" type="slidenum">
              <a:rPr lang="it-IT" altLang="it-IT"/>
              <a:pPr>
                <a:defRPr/>
              </a:pPr>
              <a:t>‹#›</a:t>
            </a:fld>
            <a:endParaRPr lang="it-IT" alt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3"/>
          <p:cNvSpPr>
            <a:spLocks noGrp="1"/>
          </p:cNvSpPr>
          <p:nvPr>
            <p:ph type="dt" sz="half" idx="15"/>
          </p:nvPr>
        </p:nvSpPr>
        <p:spPr/>
        <p:txBody>
          <a:bodyPr/>
          <a:lstStyle>
            <a:lvl1pPr>
              <a:defRPr/>
            </a:lvl1pPr>
          </a:lstStyle>
          <a:p>
            <a:pPr>
              <a:defRPr/>
            </a:pPr>
            <a:endParaRPr lang="it-IT" altLang="it-IT"/>
          </a:p>
        </p:txBody>
      </p:sp>
      <p:sp>
        <p:nvSpPr>
          <p:cNvPr id="6" name="Footer Placeholder 4"/>
          <p:cNvSpPr>
            <a:spLocks noGrp="1"/>
          </p:cNvSpPr>
          <p:nvPr>
            <p:ph type="ftr" sz="quarter" idx="16"/>
          </p:nvPr>
        </p:nvSpPr>
        <p:spPr/>
        <p:txBody>
          <a:bodyPr/>
          <a:lstStyle>
            <a:lvl1pPr>
              <a:defRPr/>
            </a:lvl1pPr>
          </a:lstStyle>
          <a:p>
            <a:pPr>
              <a:defRPr/>
            </a:pPr>
            <a:endParaRPr lang="it-IT" altLang="it-IT"/>
          </a:p>
        </p:txBody>
      </p:sp>
      <p:sp>
        <p:nvSpPr>
          <p:cNvPr id="7" name="Slide Number Placeholder 5"/>
          <p:cNvSpPr>
            <a:spLocks noGrp="1"/>
          </p:cNvSpPr>
          <p:nvPr>
            <p:ph type="sldNum" sz="quarter" idx="17"/>
          </p:nvPr>
        </p:nvSpPr>
        <p:spPr/>
        <p:txBody>
          <a:bodyPr/>
          <a:lstStyle>
            <a:lvl1pPr>
              <a:defRPr/>
            </a:lvl1pPr>
          </a:lstStyle>
          <a:p>
            <a:pPr>
              <a:defRPr/>
            </a:pPr>
            <a:fld id="{46022306-91A2-422E-904C-ED9E5948772E}" type="slidenum">
              <a:rPr lang="it-IT" altLang="it-IT"/>
              <a:pPr>
                <a:defRPr/>
              </a:pPr>
              <a:t>‹#›</a:t>
            </a:fld>
            <a:endParaRPr lang="it-IT" alt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1" name="Content Placeholder 10"/>
          <p:cNvSpPr>
            <a:spLocks noGrp="1"/>
          </p:cNvSpPr>
          <p:nvPr>
            <p:ph sz="quarter" idx="13"/>
          </p:nvPr>
        </p:nvSpPr>
        <p:spPr>
          <a:xfrm>
            <a:off x="1298448" y="2944368"/>
            <a:ext cx="3227832" cy="277977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3"/>
          <p:cNvSpPr>
            <a:spLocks noGrp="1"/>
          </p:cNvSpPr>
          <p:nvPr>
            <p:ph type="dt" sz="half" idx="15"/>
          </p:nvPr>
        </p:nvSpPr>
        <p:spPr/>
        <p:txBody>
          <a:bodyPr/>
          <a:lstStyle>
            <a:lvl1pPr>
              <a:defRPr/>
            </a:lvl1pPr>
          </a:lstStyle>
          <a:p>
            <a:pPr>
              <a:defRPr/>
            </a:pPr>
            <a:endParaRPr lang="it-IT" altLang="it-IT"/>
          </a:p>
        </p:txBody>
      </p:sp>
      <p:sp>
        <p:nvSpPr>
          <p:cNvPr id="8" name="Footer Placeholder 4"/>
          <p:cNvSpPr>
            <a:spLocks noGrp="1"/>
          </p:cNvSpPr>
          <p:nvPr>
            <p:ph type="ftr" sz="quarter" idx="16"/>
          </p:nvPr>
        </p:nvSpPr>
        <p:spPr/>
        <p:txBody>
          <a:bodyPr/>
          <a:lstStyle>
            <a:lvl1pPr>
              <a:defRPr/>
            </a:lvl1pPr>
          </a:lstStyle>
          <a:p>
            <a:pPr>
              <a:defRPr/>
            </a:pPr>
            <a:endParaRPr lang="it-IT" altLang="it-IT"/>
          </a:p>
        </p:txBody>
      </p:sp>
      <p:sp>
        <p:nvSpPr>
          <p:cNvPr id="9" name="Slide Number Placeholder 5"/>
          <p:cNvSpPr>
            <a:spLocks noGrp="1"/>
          </p:cNvSpPr>
          <p:nvPr>
            <p:ph type="sldNum" sz="quarter" idx="17"/>
          </p:nvPr>
        </p:nvSpPr>
        <p:spPr/>
        <p:txBody>
          <a:bodyPr/>
          <a:lstStyle>
            <a:lvl1pPr>
              <a:defRPr/>
            </a:lvl1pPr>
          </a:lstStyle>
          <a:p>
            <a:pPr>
              <a:defRPr/>
            </a:pPr>
            <a:fld id="{38CC74A4-61C6-4D4F-BB6D-B34024B0A44C}" type="slidenum">
              <a:rPr lang="it-IT" altLang="it-IT"/>
              <a:pPr>
                <a:defRPr/>
              </a:pPr>
              <a:t>‹#›</a:t>
            </a:fld>
            <a:endParaRPr lang="it-IT" alt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3"/>
          <p:cNvSpPr>
            <a:spLocks noGrp="1"/>
          </p:cNvSpPr>
          <p:nvPr>
            <p:ph type="dt" sz="half" idx="10"/>
          </p:nvPr>
        </p:nvSpPr>
        <p:spPr/>
        <p:txBody>
          <a:bodyPr/>
          <a:lstStyle>
            <a:lvl1pPr>
              <a:defRPr/>
            </a:lvl1pPr>
          </a:lstStyle>
          <a:p>
            <a:pPr>
              <a:defRPr/>
            </a:pPr>
            <a:endParaRPr lang="it-IT" altLang="it-IT"/>
          </a:p>
        </p:txBody>
      </p:sp>
      <p:sp>
        <p:nvSpPr>
          <p:cNvPr id="4" name="Footer Placeholder 4"/>
          <p:cNvSpPr>
            <a:spLocks noGrp="1"/>
          </p:cNvSpPr>
          <p:nvPr>
            <p:ph type="ftr" sz="quarter" idx="11"/>
          </p:nvPr>
        </p:nvSpPr>
        <p:spPr/>
        <p:txBody>
          <a:bodyPr/>
          <a:lstStyle>
            <a:lvl1pPr>
              <a:defRPr/>
            </a:lvl1pPr>
          </a:lstStyle>
          <a:p>
            <a:pPr>
              <a:defRPr/>
            </a:pPr>
            <a:endParaRPr lang="it-IT" altLang="it-IT"/>
          </a:p>
        </p:txBody>
      </p:sp>
      <p:sp>
        <p:nvSpPr>
          <p:cNvPr id="5" name="Slide Number Placeholder 5"/>
          <p:cNvSpPr>
            <a:spLocks noGrp="1"/>
          </p:cNvSpPr>
          <p:nvPr>
            <p:ph type="sldNum" sz="quarter" idx="12"/>
          </p:nvPr>
        </p:nvSpPr>
        <p:spPr/>
        <p:txBody>
          <a:bodyPr/>
          <a:lstStyle>
            <a:lvl1pPr>
              <a:defRPr/>
            </a:lvl1pPr>
          </a:lstStyle>
          <a:p>
            <a:pPr>
              <a:defRPr/>
            </a:pPr>
            <a:fld id="{4F9F7136-2125-41C8-BD9C-F9F5B23C8F47}" type="slidenum">
              <a:rPr lang="it-IT" altLang="it-IT"/>
              <a:pPr>
                <a:defRPr/>
              </a:pPr>
              <a:t>‹#›</a:t>
            </a:fld>
            <a:endParaRPr lang="it-IT" alt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it-IT" altLang="it-IT"/>
          </a:p>
        </p:txBody>
      </p:sp>
      <p:sp>
        <p:nvSpPr>
          <p:cNvPr id="3" name="Footer Placeholder 4"/>
          <p:cNvSpPr>
            <a:spLocks noGrp="1"/>
          </p:cNvSpPr>
          <p:nvPr>
            <p:ph type="ftr" sz="quarter" idx="11"/>
          </p:nvPr>
        </p:nvSpPr>
        <p:spPr/>
        <p:txBody>
          <a:bodyPr/>
          <a:lstStyle>
            <a:lvl1pPr>
              <a:defRPr/>
            </a:lvl1pPr>
          </a:lstStyle>
          <a:p>
            <a:pPr>
              <a:defRPr/>
            </a:pPr>
            <a:endParaRPr lang="it-IT" altLang="it-IT"/>
          </a:p>
        </p:txBody>
      </p:sp>
      <p:sp>
        <p:nvSpPr>
          <p:cNvPr id="4" name="Slide Number Placeholder 5"/>
          <p:cNvSpPr>
            <a:spLocks noGrp="1"/>
          </p:cNvSpPr>
          <p:nvPr>
            <p:ph type="sldNum" sz="quarter" idx="12"/>
          </p:nvPr>
        </p:nvSpPr>
        <p:spPr/>
        <p:txBody>
          <a:bodyPr/>
          <a:lstStyle>
            <a:lvl1pPr>
              <a:defRPr/>
            </a:lvl1pPr>
          </a:lstStyle>
          <a:p>
            <a:pPr>
              <a:defRPr/>
            </a:pPr>
            <a:fld id="{1AD39A19-21DB-466B-A2E4-89CD62BA91BF}" type="slidenum">
              <a:rPr lang="it-IT" altLang="it-IT"/>
              <a:pPr>
                <a:defRPr/>
              </a:pPr>
              <a:t>‹#›</a:t>
            </a:fld>
            <a:endParaRPr lang="it-IT" alt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5"/>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6"/>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2"/>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3"/>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it-IT" smtClean="0"/>
              <a:t>Fare clic per modificare lo stile del titolo</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endParaRPr lang="it-IT" altLang="it-IT"/>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it-IT" altLang="it-IT"/>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1F1882D4-97E2-40C7-A60C-F5E1E24E6618}" type="slidenum">
              <a:rPr lang="it-IT" altLang="it-IT"/>
              <a:pPr>
                <a:defRPr/>
              </a:pPr>
              <a:t>‹#›</a:t>
            </a:fld>
            <a:endParaRPr lang="it-IT" alt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1"/>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2"/>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2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29"/>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endParaRPr lang="it-IT" altLang="it-IT"/>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endParaRPr lang="it-IT" altLang="it-IT"/>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9125A9EF-E8E0-47CE-9D7C-92110370C5EF}" type="slidenum">
              <a:rPr lang="it-IT" altLang="it-IT"/>
              <a:pPr>
                <a:defRPr/>
              </a:pPr>
              <a:t>‹#›</a:t>
            </a:fld>
            <a:endParaRPr lang="it-IT" alt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731838" y="576263"/>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2" name="Picture 2" descr="C:\Users\Administrator\Desktop\Pushpin Dev\Assets\pushpinLeft.png"/>
          <p:cNvPicPr>
            <a:picLocks noChangeAspect="1" noChangeArrowheads="1"/>
          </p:cNvPicPr>
          <p:nvPr/>
        </p:nvPicPr>
        <p:blipFill>
          <a:blip r:embed="rId15"/>
          <a:srcRect/>
          <a:stretch>
            <a:fillRect/>
          </a:stretch>
        </p:blipFill>
        <p:spPr bwMode="auto">
          <a:xfrm rot="1435684">
            <a:off x="544513" y="273050"/>
            <a:ext cx="566737" cy="568325"/>
          </a:xfrm>
          <a:prstGeom prst="rect">
            <a:avLst/>
          </a:prstGeom>
          <a:noFill/>
          <a:ln w="9525">
            <a:noFill/>
            <a:miter lim="800000"/>
            <a:headEnd/>
            <a:tailEnd/>
          </a:ln>
        </p:spPr>
      </p:pic>
      <p:pic>
        <p:nvPicPr>
          <p:cNvPr id="1033" name="Picture 2" descr="C:\Users\Administrator\Desktop\Pushpin Dev\Assets\pushpinLeft.png"/>
          <p:cNvPicPr>
            <a:picLocks noChangeAspect="1" noChangeArrowheads="1"/>
          </p:cNvPicPr>
          <p:nvPr/>
        </p:nvPicPr>
        <p:blipFill>
          <a:blip r:embed="rId15"/>
          <a:srcRect/>
          <a:stretch>
            <a:fillRect/>
          </a:stretch>
        </p:blipFill>
        <p:spPr bwMode="auto">
          <a:xfrm rot="4096196">
            <a:off x="8115300" y="298450"/>
            <a:ext cx="566738" cy="566738"/>
          </a:xfrm>
          <a:prstGeom prst="rect">
            <a:avLst/>
          </a:prstGeom>
          <a:noFill/>
          <a:ln w="9525">
            <a:noFill/>
            <a:miter lim="800000"/>
            <a:headEnd/>
            <a:tailEnd/>
          </a:ln>
        </p:spPr>
      </p:pic>
      <p:sp>
        <p:nvSpPr>
          <p:cNvPr id="1034" name="Title Placeholder 1"/>
          <p:cNvSpPr>
            <a:spLocks noGrp="1"/>
          </p:cNvSpPr>
          <p:nvPr>
            <p:ph type="title"/>
          </p:nvPr>
        </p:nvSpPr>
        <p:spPr bwMode="auto">
          <a:xfrm>
            <a:off x="1095375" y="817563"/>
            <a:ext cx="6964363" cy="1201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endParaRPr lang="en-US" altLang="it-IT" smtClean="0"/>
          </a:p>
        </p:txBody>
      </p:sp>
      <p:sp>
        <p:nvSpPr>
          <p:cNvPr id="1035" name="Text Placeholder 2"/>
          <p:cNvSpPr>
            <a:spLocks noGrp="1"/>
          </p:cNvSpPr>
          <p:nvPr>
            <p:ph type="body" idx="1"/>
          </p:nvPr>
        </p:nvSpPr>
        <p:spPr bwMode="auto">
          <a:xfrm>
            <a:off x="1463675" y="2119313"/>
            <a:ext cx="6196013" cy="360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a:defRPr/>
            </a:pPr>
            <a:endParaRPr lang="it-IT" altLang="it-IT"/>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a:defRPr/>
            </a:pPr>
            <a:endParaRPr lang="it-IT" altLang="it-IT"/>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a:defRPr/>
            </a:pPr>
            <a:fld id="{20210DD2-7865-45B3-A236-B7196FE13C6E}"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83747" r:id="rId1"/>
    <p:sldLayoutId id="2147483739" r:id="rId2"/>
    <p:sldLayoutId id="2147483740" r:id="rId3"/>
    <p:sldLayoutId id="2147483741" r:id="rId4"/>
    <p:sldLayoutId id="2147483742" r:id="rId5"/>
    <p:sldLayoutId id="2147483743" r:id="rId6"/>
    <p:sldLayoutId id="2147483744" r:id="rId7"/>
    <p:sldLayoutId id="2147483748" r:id="rId8"/>
    <p:sldLayoutId id="2147483749" r:id="rId9"/>
    <p:sldLayoutId id="2147483745" r:id="rId10"/>
    <p:sldLayoutId id="214748374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unisg.it/en/" TargetMode="External"/><Relationship Id="rId2" Type="http://schemas.openxmlformats.org/officeDocument/2006/relationships/hyperlink" Target="http://www.fedrest.com/italian.html" TargetMode="External"/><Relationship Id="rId1" Type="http://schemas.openxmlformats.org/officeDocument/2006/relationships/slideLayout" Target="../slideLayouts/slideLayout2.xml"/><Relationship Id="rId5" Type="http://schemas.openxmlformats.org/officeDocument/2006/relationships/hyperlink" Target="http://www.cheese.slowfood.com/" TargetMode="External"/><Relationship Id="rId4" Type="http://schemas.openxmlformats.org/officeDocument/2006/relationships/hyperlink" Target="http://www.slowfood.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3850" y="549275"/>
            <a:ext cx="8424863" cy="2592388"/>
          </a:xfrm>
        </p:spPr>
        <p:txBody>
          <a:bodyPr/>
          <a:lstStyle/>
          <a:p>
            <a:pPr eaLnBrk="1" hangingPunct="1"/>
            <a:r>
              <a:rPr lang="en-GB" altLang="it-IT" smtClean="0"/>
              <a:t>The reinvention of Italian cuisine in the Anglo-Saxon imagination</a:t>
            </a:r>
            <a:endParaRPr lang="it-IT" altLang="it-IT" smtClean="0"/>
          </a:p>
        </p:txBody>
      </p:sp>
      <p:sp>
        <p:nvSpPr>
          <p:cNvPr id="5123" name="Rectangle 3"/>
          <p:cNvSpPr>
            <a:spLocks noGrp="1" noChangeArrowheads="1"/>
          </p:cNvSpPr>
          <p:nvPr>
            <p:ph type="subTitle" idx="1"/>
          </p:nvPr>
        </p:nvSpPr>
        <p:spPr>
          <a:xfrm>
            <a:off x="1727200" y="3736975"/>
            <a:ext cx="5711825" cy="1524000"/>
          </a:xfrm>
        </p:spPr>
        <p:txBody>
          <a:bodyPr/>
          <a:lstStyle/>
          <a:p>
            <a:pPr eaLnBrk="1" hangingPunct="1"/>
            <a:r>
              <a:rPr lang="it-IT" altLang="it-IT" sz="2000" smtClean="0"/>
              <a:t>Esterino Adami</a:t>
            </a:r>
          </a:p>
          <a:p>
            <a:pPr eaLnBrk="1" hangingPunct="1"/>
            <a:r>
              <a:rPr lang="en-GB" altLang="it-IT" sz="2000" smtClean="0"/>
              <a:t>Department of Humanities</a:t>
            </a:r>
          </a:p>
          <a:p>
            <a:pPr eaLnBrk="1" hangingPunct="1"/>
            <a:r>
              <a:rPr lang="en-GB" altLang="it-IT" sz="2000" smtClean="0"/>
              <a:t>University of Turin</a:t>
            </a:r>
          </a:p>
          <a:p>
            <a:pPr eaLnBrk="1" hangingPunct="1"/>
            <a:r>
              <a:rPr lang="it-IT" altLang="it-IT" sz="2000" smtClean="0"/>
              <a:t>esterino.adami@unito.it</a:t>
            </a:r>
          </a:p>
        </p:txBody>
      </p:sp>
      <p:pic>
        <p:nvPicPr>
          <p:cNvPr id="5124" name="Picture 5"/>
          <p:cNvPicPr>
            <a:picLocks noChangeAspect="1" noChangeArrowheads="1"/>
          </p:cNvPicPr>
          <p:nvPr/>
        </p:nvPicPr>
        <p:blipFill>
          <a:blip r:embed="rId2"/>
          <a:srcRect/>
          <a:stretch>
            <a:fillRect/>
          </a:stretch>
        </p:blipFill>
        <p:spPr bwMode="auto">
          <a:xfrm>
            <a:off x="395288" y="3860800"/>
            <a:ext cx="1228725" cy="1295400"/>
          </a:xfrm>
          <a:prstGeom prst="rect">
            <a:avLst/>
          </a:prstGeom>
          <a:noFill/>
          <a:ln w="9525">
            <a:noFill/>
            <a:miter lim="800000"/>
            <a:headEnd/>
            <a:tailEnd/>
          </a:ln>
        </p:spPr>
      </p:pic>
      <p:pic>
        <p:nvPicPr>
          <p:cNvPr id="5125" name="Picture 4" descr="C:\Users\adami\Dropbox\STUDIUM\studium_logo_r.jpg"/>
          <p:cNvPicPr>
            <a:picLocks noChangeAspect="1" noChangeArrowheads="1"/>
          </p:cNvPicPr>
          <p:nvPr/>
        </p:nvPicPr>
        <p:blipFill>
          <a:blip r:embed="rId3"/>
          <a:srcRect/>
          <a:stretch>
            <a:fillRect/>
          </a:stretch>
        </p:blipFill>
        <p:spPr bwMode="auto">
          <a:xfrm>
            <a:off x="7380288" y="3933825"/>
            <a:ext cx="1370012" cy="1116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it-IT" altLang="it-IT"/>
              <a:t>The Victorian age: C. Dickens</a:t>
            </a:r>
          </a:p>
        </p:txBody>
      </p:sp>
      <p:sp>
        <p:nvSpPr>
          <p:cNvPr id="11267" name="Rectangle 3"/>
          <p:cNvSpPr>
            <a:spLocks noGrp="1" noChangeArrowheads="1"/>
          </p:cNvSpPr>
          <p:nvPr>
            <p:ph idx="1"/>
          </p:nvPr>
        </p:nvSpPr>
        <p:spPr/>
        <p:txBody>
          <a:bodyPr rtlCol="0">
            <a:normAutofit fontScale="92500" lnSpcReduction="20000"/>
          </a:bodyPr>
          <a:lstStyle/>
          <a:p>
            <a:pPr marL="274320" indent="-274320" eaLnBrk="1" fontAlgn="auto" hangingPunct="1">
              <a:lnSpc>
                <a:spcPct val="90000"/>
              </a:lnSpc>
              <a:spcAft>
                <a:spcPts val="0"/>
              </a:spcAft>
              <a:defRPr/>
            </a:pPr>
            <a:r>
              <a:rPr lang="it-IT" altLang="it-IT" dirty="0" err="1">
                <a:latin typeface="Corbel" pitchFamily="34" charset="0"/>
              </a:rPr>
              <a:t>Hunger</a:t>
            </a:r>
            <a:r>
              <a:rPr lang="it-IT" altLang="it-IT" dirty="0">
                <a:latin typeface="Corbel" pitchFamily="34" charset="0"/>
              </a:rPr>
              <a:t>, </a:t>
            </a:r>
            <a:r>
              <a:rPr lang="it-IT" altLang="it-IT" dirty="0" err="1">
                <a:latin typeface="Corbel" pitchFamily="34" charset="0"/>
              </a:rPr>
              <a:t>food</a:t>
            </a:r>
            <a:r>
              <a:rPr lang="it-IT" altLang="it-IT" dirty="0">
                <a:latin typeface="Corbel" pitchFamily="34" charset="0"/>
              </a:rPr>
              <a:t> and </a:t>
            </a:r>
            <a:r>
              <a:rPr lang="it-IT" altLang="it-IT" dirty="0" err="1">
                <a:latin typeface="Corbel" pitchFamily="34" charset="0"/>
              </a:rPr>
              <a:t>abundance</a:t>
            </a:r>
            <a:r>
              <a:rPr lang="it-IT" altLang="it-IT" dirty="0">
                <a:latin typeface="Corbel" pitchFamily="34" charset="0"/>
              </a:rPr>
              <a:t> of </a:t>
            </a:r>
            <a:r>
              <a:rPr lang="it-IT" altLang="it-IT" dirty="0" err="1">
                <a:latin typeface="Corbel" pitchFamily="34" charset="0"/>
              </a:rPr>
              <a:t>food</a:t>
            </a:r>
            <a:r>
              <a:rPr lang="it-IT" altLang="it-IT" dirty="0">
                <a:latin typeface="Corbel" pitchFamily="34" charset="0"/>
              </a:rPr>
              <a:t> </a:t>
            </a:r>
          </a:p>
          <a:p>
            <a:pPr marL="0" indent="0" eaLnBrk="1" fontAlgn="auto" hangingPunct="1">
              <a:lnSpc>
                <a:spcPct val="90000"/>
              </a:lnSpc>
              <a:spcAft>
                <a:spcPts val="0"/>
              </a:spcAft>
              <a:buFont typeface="Brush Script MT" pitchFamily="66" charset="0"/>
              <a:buNone/>
              <a:defRPr/>
            </a:pPr>
            <a:r>
              <a:rPr lang="en-GB" altLang="it-IT" dirty="0">
                <a:latin typeface="Corbel" pitchFamily="34" charset="0"/>
              </a:rPr>
              <a:t>The master, in his cook’s uniform, stationed himself at the copper; his pauper assistants ranged themselves behind him; the gruel was served out; and a long grace was said over the short commons. The gruel disappeared; the boys whispered each other, and winked at Oliver; while his next neighbours nudged him. Child as he was, he was desperate with hunger, and reckless with misery. He rose from the table; and advancing to the master, basin and spoon in hand, said: somewhat alarmed at his own temerity: “Please, sir, I want some more”.</a:t>
            </a:r>
            <a:endParaRPr lang="en-GB" altLang="it-IT" i="1" dirty="0">
              <a:latin typeface="Corbel" pitchFamily="34" charset="0"/>
            </a:endParaRPr>
          </a:p>
          <a:p>
            <a:pPr marL="0" indent="0" eaLnBrk="1" fontAlgn="auto" hangingPunct="1">
              <a:lnSpc>
                <a:spcPct val="90000"/>
              </a:lnSpc>
              <a:spcAft>
                <a:spcPts val="0"/>
              </a:spcAft>
              <a:buFont typeface="Brush Script MT" pitchFamily="66" charset="0"/>
              <a:buNone/>
              <a:defRPr/>
            </a:pPr>
            <a:r>
              <a:rPr lang="en-GB" altLang="it-IT" i="1" dirty="0">
                <a:latin typeface="Corbel" pitchFamily="34" charset="0"/>
              </a:rPr>
              <a:t>Oliver Twist</a:t>
            </a:r>
            <a:r>
              <a:rPr lang="en-GB" altLang="it-IT" dirty="0">
                <a:latin typeface="Corbel" pitchFamily="34" charset="0"/>
              </a:rPr>
              <a:t> p 56 (1837-9)</a:t>
            </a:r>
            <a:endParaRPr lang="it-IT" altLang="it-IT" dirty="0">
              <a:latin typeface="Corbe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it-IT" altLang="it-IT" smtClean="0"/>
              <a:t>Gruel vs Polenta</a:t>
            </a:r>
          </a:p>
        </p:txBody>
      </p:sp>
      <p:sp>
        <p:nvSpPr>
          <p:cNvPr id="12291" name="Rectangle 3"/>
          <p:cNvSpPr>
            <a:spLocks noGrp="1" noChangeArrowheads="1"/>
          </p:cNvSpPr>
          <p:nvPr>
            <p:ph idx="1"/>
          </p:nvPr>
        </p:nvSpPr>
        <p:spPr/>
        <p:txBody>
          <a:bodyPr rtlCol="0">
            <a:normAutofit fontScale="85000" lnSpcReduction="20000"/>
          </a:bodyPr>
          <a:lstStyle/>
          <a:p>
            <a:pPr marL="274320" indent="-274320" eaLnBrk="1" fontAlgn="auto" hangingPunct="1">
              <a:spcAft>
                <a:spcPts val="0"/>
              </a:spcAft>
              <a:defRPr/>
            </a:pPr>
            <a:r>
              <a:rPr lang="en-GB" altLang="it-IT" sz="2800">
                <a:latin typeface="Corbel" pitchFamily="34" charset="0"/>
              </a:rPr>
              <a:t>Gruel is a simple dish made by boiling oats in milk or water, eaten especially in the past by poor people</a:t>
            </a:r>
            <a:r>
              <a:rPr lang="it-IT" altLang="it-IT" sz="2800">
                <a:latin typeface="Corbel" pitchFamily="34" charset="0"/>
              </a:rPr>
              <a:t> </a:t>
            </a:r>
          </a:p>
          <a:p>
            <a:pPr marL="274320" indent="-274320" eaLnBrk="1" fontAlgn="auto" hangingPunct="1">
              <a:spcAft>
                <a:spcPts val="0"/>
              </a:spcAft>
              <a:defRPr/>
            </a:pPr>
            <a:r>
              <a:rPr lang="it-IT" altLang="it-IT" sz="2800">
                <a:latin typeface="Corbel" pitchFamily="34" charset="0"/>
              </a:rPr>
              <a:t>Polenta: mush made of chestnut meal, cornmeal, semolina or farina. Origin: Italian from Latin, crushed and hulled barley, akin to Latin pollen fine flour; first use 1764 (Merriam Webster online)</a:t>
            </a:r>
          </a:p>
          <a:p>
            <a:pPr marL="274320" indent="-274320" eaLnBrk="1" fontAlgn="auto" hangingPunct="1">
              <a:spcAft>
                <a:spcPts val="0"/>
              </a:spcAft>
              <a:defRPr/>
            </a:pPr>
            <a:r>
              <a:rPr lang="en-GB" altLang="it-IT" sz="2800">
                <a:latin typeface="Corbel" pitchFamily="34" charset="0"/>
              </a:rPr>
              <a:t>Flour of wheat, or milletor broad beans, or hulled wheat, or lupine, and in some regions even of rice or chestnuts </a:t>
            </a:r>
            <a:endParaRPr lang="it-IT" altLang="it-IT" sz="2800">
              <a:latin typeface="Corbe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it-IT" altLang="it-IT" smtClean="0"/>
              <a:t>Polenta in Italian literature</a:t>
            </a:r>
          </a:p>
        </p:txBody>
      </p:sp>
      <p:sp>
        <p:nvSpPr>
          <p:cNvPr id="16387" name="Rectangle 3"/>
          <p:cNvSpPr>
            <a:spLocks noGrp="1" noChangeArrowheads="1"/>
          </p:cNvSpPr>
          <p:nvPr>
            <p:ph idx="1"/>
          </p:nvPr>
        </p:nvSpPr>
        <p:spPr/>
        <p:txBody>
          <a:bodyPr/>
          <a:lstStyle/>
          <a:p>
            <a:pPr eaLnBrk="1" hangingPunct="1"/>
            <a:r>
              <a:rPr lang="en-GB" altLang="it-IT" i="1" smtClean="0">
                <a:latin typeface="Corbel" pitchFamily="34" charset="0"/>
              </a:rPr>
              <a:t>I promessi sposi</a:t>
            </a:r>
            <a:r>
              <a:rPr lang="en-GB" altLang="it-IT" smtClean="0">
                <a:latin typeface="Corbel" pitchFamily="34" charset="0"/>
              </a:rPr>
              <a:t> (1827) by Alessandro Manzoni (</a:t>
            </a:r>
            <a:r>
              <a:rPr lang="en-GB" altLang="it-IT" i="1" smtClean="0">
                <a:latin typeface="Corbel" pitchFamily="34" charset="0"/>
              </a:rPr>
              <a:t>The Betrothed</a:t>
            </a:r>
            <a:r>
              <a:rPr lang="en-GB" altLang="it-IT" smtClean="0">
                <a:latin typeface="Corbel" pitchFamily="34" charset="0"/>
              </a:rPr>
              <a:t>)</a:t>
            </a:r>
          </a:p>
          <a:p>
            <a:pPr eaLnBrk="1" hangingPunct="1"/>
            <a:r>
              <a:rPr lang="en-GB" altLang="it-IT" smtClean="0">
                <a:latin typeface="Corbel" pitchFamily="34" charset="0"/>
              </a:rPr>
              <a:t>the spread of pellagra</a:t>
            </a:r>
            <a:r>
              <a:rPr lang="it-IT" altLang="it-IT" smtClean="0"/>
              <a:t> </a:t>
            </a:r>
            <a:endParaRPr lang="en-GB" altLang="it-IT" smtClean="0"/>
          </a:p>
          <a:p>
            <a:pPr eaLnBrk="1" hangingPunct="1"/>
            <a:endParaRPr lang="it-IT" altLang="it-IT" smtClean="0"/>
          </a:p>
        </p:txBody>
      </p:sp>
      <p:sp>
        <p:nvSpPr>
          <p:cNvPr id="16388" name="AutoShape 5" descr="Image result for polenta promessi sposi"/>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it-IT" altLang="it-IT"/>
          </a:p>
        </p:txBody>
      </p:sp>
      <p:sp>
        <p:nvSpPr>
          <p:cNvPr id="16389" name="AutoShape 7" descr="Image result for polenta promessi sposi"/>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it-IT" altLang="it-IT"/>
          </a:p>
        </p:txBody>
      </p:sp>
      <p:pic>
        <p:nvPicPr>
          <p:cNvPr id="16390" name="Picture 8" descr="polenta"/>
          <p:cNvPicPr>
            <a:picLocks noChangeAspect="1" noChangeArrowheads="1"/>
          </p:cNvPicPr>
          <p:nvPr/>
        </p:nvPicPr>
        <p:blipFill>
          <a:blip r:embed="rId2"/>
          <a:srcRect/>
          <a:stretch>
            <a:fillRect/>
          </a:stretch>
        </p:blipFill>
        <p:spPr bwMode="auto">
          <a:xfrm>
            <a:off x="611188" y="3500438"/>
            <a:ext cx="3970337" cy="2962275"/>
          </a:xfrm>
          <a:prstGeom prst="rect">
            <a:avLst/>
          </a:prstGeom>
          <a:noFill/>
          <a:ln w="9525">
            <a:noFill/>
            <a:miter lim="800000"/>
            <a:headEnd/>
            <a:tailEnd/>
          </a:ln>
        </p:spPr>
      </p:pic>
      <p:pic>
        <p:nvPicPr>
          <p:cNvPr id="16391" name="Picture 9" descr="polenta 2"/>
          <p:cNvPicPr>
            <a:picLocks noChangeAspect="1" noChangeArrowheads="1"/>
          </p:cNvPicPr>
          <p:nvPr/>
        </p:nvPicPr>
        <p:blipFill>
          <a:blip r:embed="rId3"/>
          <a:srcRect/>
          <a:stretch>
            <a:fillRect/>
          </a:stretch>
        </p:blipFill>
        <p:spPr bwMode="auto">
          <a:xfrm>
            <a:off x="5508625" y="3500438"/>
            <a:ext cx="2619375"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it-IT" altLang="it-IT" smtClean="0"/>
              <a:t>Food galore </a:t>
            </a:r>
          </a:p>
        </p:txBody>
      </p:sp>
      <p:sp>
        <p:nvSpPr>
          <p:cNvPr id="17411" name="Rectangle 3"/>
          <p:cNvSpPr>
            <a:spLocks noGrp="1" noChangeArrowheads="1"/>
          </p:cNvSpPr>
          <p:nvPr>
            <p:ph idx="1"/>
          </p:nvPr>
        </p:nvSpPr>
        <p:spPr/>
        <p:txBody>
          <a:bodyPr/>
          <a:lstStyle/>
          <a:p>
            <a:pPr eaLnBrk="1" hangingPunct="1"/>
            <a:r>
              <a:rPr lang="en-GB" altLang="it-IT" i="1" smtClean="0">
                <a:latin typeface="Corbel" pitchFamily="34" charset="0"/>
              </a:rPr>
              <a:t>The Pickwick Papers</a:t>
            </a:r>
            <a:r>
              <a:rPr lang="en-GB" altLang="it-IT" smtClean="0">
                <a:latin typeface="Corbel" pitchFamily="34" charset="0"/>
              </a:rPr>
              <a:t> (1836): 35 breakfasts, 10 lunches, 32 dinners and even 249 beverages</a:t>
            </a:r>
            <a:r>
              <a:rPr lang="it-IT" altLang="it-IT" smtClean="0">
                <a:latin typeface="Corbel" pitchFamily="34" charset="0"/>
              </a:rPr>
              <a:t> </a:t>
            </a:r>
          </a:p>
          <a:p>
            <a:pPr eaLnBrk="1" hangingPunct="1"/>
            <a:r>
              <a:rPr lang="it-IT" altLang="it-IT" smtClean="0">
                <a:latin typeface="Corbel" pitchFamily="34" charset="0"/>
              </a:rPr>
              <a:t>Cf. Pantagruel (Rabelais)</a:t>
            </a:r>
          </a:p>
          <a:p>
            <a:pPr eaLnBrk="1" hangingPunct="1"/>
            <a:r>
              <a:rPr lang="it-IT" altLang="it-IT" smtClean="0">
                <a:latin typeface="Corbel" pitchFamily="34" charset="0"/>
              </a:rPr>
              <a:t>Pantagruelian / Gargantuan </a:t>
            </a:r>
          </a:p>
          <a:p>
            <a:pPr eaLnBrk="1" hangingPunct="1"/>
            <a:endParaRPr lang="it-IT" altLang="it-IT" smtClean="0">
              <a:latin typeface="Corbe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it-IT" altLang="it-IT" sz="4000"/>
              <a:t>Micro-details related to food</a:t>
            </a:r>
            <a:br>
              <a:rPr lang="it-IT" altLang="it-IT" sz="4000"/>
            </a:br>
            <a:endParaRPr lang="it-IT" altLang="it-IT" sz="4000"/>
          </a:p>
        </p:txBody>
      </p:sp>
      <p:sp>
        <p:nvSpPr>
          <p:cNvPr id="15363" name="Rectangle 3"/>
          <p:cNvSpPr>
            <a:spLocks noGrp="1" noChangeArrowheads="1"/>
          </p:cNvSpPr>
          <p:nvPr>
            <p:ph idx="1"/>
          </p:nvPr>
        </p:nvSpPr>
        <p:spPr/>
        <p:txBody>
          <a:bodyPr rtlCol="0">
            <a:normAutofit fontScale="85000" lnSpcReduction="10000"/>
          </a:bodyPr>
          <a:lstStyle/>
          <a:p>
            <a:pPr marL="0" indent="0" eaLnBrk="1" fontAlgn="auto" hangingPunct="1">
              <a:lnSpc>
                <a:spcPct val="90000"/>
              </a:lnSpc>
              <a:spcAft>
                <a:spcPts val="0"/>
              </a:spcAft>
              <a:buFont typeface="Brush Script MT" pitchFamily="66" charset="0"/>
              <a:buNone/>
              <a:defRPr/>
            </a:pPr>
            <a:r>
              <a:rPr lang="en-GB" altLang="it-IT" dirty="0">
                <a:latin typeface="Corbel" pitchFamily="34" charset="0"/>
              </a:rPr>
              <a:t>My sister had a trenchant way of cutting our bread-and-butter for us that never varied. First, with her left hand she jammed the loaf hard and fast against her rib […] Then she took some butter (not too much on a knife and spread it on the loaf, in an apothecary kind of way, as if she were making a plaster – using both sides of the knife with a slapping dexterity, and trimming and moulding the butter off round the crust. Then, she gave the knife a final smart wipe on the edge of the plaster, and then sawed a very thick round off the loaf: which she finally, before separating from the loaf, hewed into two halves, of which Joe got one, and I the other.</a:t>
            </a:r>
            <a:endParaRPr lang="en-GB" altLang="it-IT" i="1" dirty="0">
              <a:latin typeface="Corbel" pitchFamily="34" charset="0"/>
            </a:endParaRPr>
          </a:p>
          <a:p>
            <a:pPr marL="0" indent="0" eaLnBrk="1" fontAlgn="auto" hangingPunct="1">
              <a:lnSpc>
                <a:spcPct val="90000"/>
              </a:lnSpc>
              <a:spcAft>
                <a:spcPts val="0"/>
              </a:spcAft>
              <a:buFont typeface="Brush Script MT" pitchFamily="66" charset="0"/>
              <a:buNone/>
              <a:defRPr/>
            </a:pPr>
            <a:r>
              <a:rPr lang="en-GB" altLang="it-IT" i="1" dirty="0">
                <a:latin typeface="Corbel" pitchFamily="34" charset="0"/>
              </a:rPr>
              <a:t>Great Expectations</a:t>
            </a:r>
            <a:r>
              <a:rPr lang="en-GB" altLang="it-IT" dirty="0">
                <a:latin typeface="Corbel" pitchFamily="34" charset="0"/>
              </a:rPr>
              <a:t>, p. 42 (1860-61)</a:t>
            </a:r>
            <a:endParaRPr lang="it-IT" altLang="it-IT" dirty="0">
              <a:latin typeface="Corbel" pitchFamily="34" charset="0"/>
            </a:endParaRPr>
          </a:p>
          <a:p>
            <a:pPr marL="274320" indent="-274320" eaLnBrk="1" fontAlgn="auto" hangingPunct="1">
              <a:lnSpc>
                <a:spcPct val="90000"/>
              </a:lnSpc>
              <a:spcAft>
                <a:spcPts val="0"/>
              </a:spcAft>
              <a:defRPr/>
            </a:pPr>
            <a:endParaRPr lang="it-IT" altLang="it-IT" dirty="0">
              <a:latin typeface="Corbe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95375" y="115888"/>
            <a:ext cx="6964363" cy="1512887"/>
          </a:xfrm>
        </p:spPr>
        <p:txBody>
          <a:bodyPr/>
          <a:lstStyle/>
          <a:p>
            <a:pPr eaLnBrk="1" hangingPunct="1"/>
            <a:r>
              <a:rPr lang="it-IT" altLang="it-IT" smtClean="0"/>
              <a:t>Food during </a:t>
            </a:r>
            <a:br>
              <a:rPr lang="it-IT" altLang="it-IT" smtClean="0"/>
            </a:br>
            <a:r>
              <a:rPr lang="it-IT" altLang="it-IT" smtClean="0"/>
              <a:t>the Christmas time</a:t>
            </a:r>
          </a:p>
        </p:txBody>
      </p:sp>
      <p:sp>
        <p:nvSpPr>
          <p:cNvPr id="19459" name="Rectangle 3"/>
          <p:cNvSpPr>
            <a:spLocks noGrp="1" noChangeArrowheads="1"/>
          </p:cNvSpPr>
          <p:nvPr>
            <p:ph idx="1"/>
          </p:nvPr>
        </p:nvSpPr>
        <p:spPr>
          <a:xfrm>
            <a:off x="1463675" y="1844675"/>
            <a:ext cx="6196013" cy="3878263"/>
          </a:xfrm>
        </p:spPr>
        <p:txBody>
          <a:bodyPr/>
          <a:lstStyle/>
          <a:p>
            <a:pPr marL="0" indent="0" eaLnBrk="1" hangingPunct="1">
              <a:lnSpc>
                <a:spcPct val="80000"/>
              </a:lnSpc>
              <a:buFont typeface="Brush Script MT" pitchFamily="66" charset="0"/>
              <a:buNone/>
            </a:pPr>
            <a:r>
              <a:rPr lang="en-GB" altLang="it-IT" sz="2000" smtClean="0">
                <a:latin typeface="Corbel" pitchFamily="34" charset="0"/>
              </a:rPr>
              <a:t>It was his own room. There was no doubt about that. But it had undergone a surprising transformation. The walls and ceiling were so hung with living green, that it looked a perfect grove; from every part of which, bight gleaming berries glistened. The crisp leaves of holly, mistletoe, and ivy reflected back the light, as if so many little mirrors had been scattered there; and such a mightily blaze went roaring up the chimney, as that dull petrifaction of a hearth had never known in Scrooge’s time, or Marley’s, or for many and many a winter season gone. Heaped up on the floor, to form a kind of throne, were turkeys, geese, game, poultry, brawn, great joints of meat, sucking-pigs, long wreaths of sausages, mince-pies, plum-puddings, barrels of oysters, red-hot, chestnuts, cherry-cheeked apples, juicy oranges, luscious pears, immense twelfth cakes, and seething bowls of punch, that made the chamber dim with their delicious steam. </a:t>
            </a:r>
            <a:endParaRPr lang="en-GB" altLang="it-IT" sz="2000" i="1" smtClean="0">
              <a:latin typeface="Corbel" pitchFamily="34" charset="0"/>
            </a:endParaRPr>
          </a:p>
          <a:p>
            <a:pPr marL="0" indent="0" eaLnBrk="1" hangingPunct="1">
              <a:lnSpc>
                <a:spcPct val="80000"/>
              </a:lnSpc>
              <a:buFont typeface="Brush Script MT" pitchFamily="66" charset="0"/>
              <a:buNone/>
            </a:pPr>
            <a:r>
              <a:rPr lang="en-GB" altLang="it-IT" sz="2000" i="1" smtClean="0">
                <a:latin typeface="Corbel" pitchFamily="34" charset="0"/>
              </a:rPr>
              <a:t>A Christmas Carol</a:t>
            </a:r>
            <a:r>
              <a:rPr lang="en-GB" altLang="it-IT" sz="2000" smtClean="0">
                <a:latin typeface="Corbel" pitchFamily="34" charset="0"/>
              </a:rPr>
              <a:t>, p 45</a:t>
            </a:r>
            <a:endParaRPr lang="it-IT" altLang="it-IT" sz="2000" smtClean="0">
              <a:latin typeface="Corbe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4294967295"/>
          </p:nvPr>
        </p:nvSpPr>
        <p:spPr>
          <a:xfrm>
            <a:off x="684213" y="765175"/>
            <a:ext cx="7991475" cy="5184775"/>
          </a:xfrm>
        </p:spPr>
        <p:txBody>
          <a:bodyPr/>
          <a:lstStyle/>
          <a:p>
            <a:pPr marL="0" indent="0" eaLnBrk="1" hangingPunct="1">
              <a:lnSpc>
                <a:spcPct val="80000"/>
              </a:lnSpc>
              <a:buFont typeface="Brush Script MT" pitchFamily="66" charset="0"/>
              <a:buNone/>
            </a:pPr>
            <a:r>
              <a:rPr lang="en-GB" altLang="it-IT" sz="2500" smtClean="0">
                <a:latin typeface="Corbel" pitchFamily="34" charset="0"/>
              </a:rPr>
              <a:t>Mrs Cratchit made the gravy (ready beforehand in a little saucepan) hissing hot;  Master Peter mashed the potatoes with incredible vigour; Miss Belinda sweetened up the apple sauce; Martha dusted the hot plates; Bob took Tiny Tim beside him in a tiny corner at the table; the two young Cratchits set chairs for everybody, not forgetting themselves, and mounting guard around their posts, crammed spoons into their mouths, lest they should shriek for goose before their turn came to be helped. At last the dishes were set on, and grace was said. It was succeeded by a breathless pause, as Mrs Critchit, looking slowly all along that carving knife, prepared to plunge it in the breast; but when she did, and when the long expected gush of stuffing issued forth, one murmur of delight arouse all around the board, and even Tiny Tim, excited by the two young Cratchits, beat on the table with the handle of his knife, and feebly cried Hurrah!</a:t>
            </a:r>
            <a:endParaRPr lang="en-GB" altLang="it-IT" sz="2500" i="1" smtClean="0">
              <a:latin typeface="Corbel" pitchFamily="34" charset="0"/>
            </a:endParaRPr>
          </a:p>
          <a:p>
            <a:pPr marL="0" indent="0" eaLnBrk="1" hangingPunct="1">
              <a:lnSpc>
                <a:spcPct val="80000"/>
              </a:lnSpc>
              <a:buFont typeface="Brush Script MT" pitchFamily="66" charset="0"/>
              <a:buNone/>
            </a:pPr>
            <a:r>
              <a:rPr lang="en-GB" altLang="it-IT" sz="2500" i="1" smtClean="0">
                <a:latin typeface="Corbel" pitchFamily="34" charset="0"/>
              </a:rPr>
              <a:t>A Christmas Carol</a:t>
            </a:r>
            <a:r>
              <a:rPr lang="en-GB" altLang="it-IT" sz="2500" smtClean="0">
                <a:latin typeface="Corbel" pitchFamily="34" charset="0"/>
              </a:rPr>
              <a:t>, p. 53-4</a:t>
            </a:r>
            <a:endParaRPr lang="it-IT" altLang="it-IT" sz="2500" smtClean="0">
              <a:latin typeface="Corbe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95375" y="260350"/>
            <a:ext cx="6964363" cy="936625"/>
          </a:xfrm>
        </p:spPr>
        <p:txBody>
          <a:bodyPr rtlCol="0">
            <a:normAutofit fontScale="90000"/>
          </a:bodyPr>
          <a:lstStyle/>
          <a:p>
            <a:pPr eaLnBrk="1" fontAlgn="auto" hangingPunct="1">
              <a:spcAft>
                <a:spcPts val="0"/>
              </a:spcAft>
              <a:defRPr/>
            </a:pPr>
            <a:r>
              <a:rPr lang="it-IT" altLang="it-IT" sz="4000" dirty="0" err="1"/>
              <a:t>Italian</a:t>
            </a:r>
            <a:r>
              <a:rPr lang="it-IT" altLang="it-IT" sz="4000" dirty="0"/>
              <a:t> </a:t>
            </a:r>
            <a:r>
              <a:rPr lang="it-IT" altLang="it-IT" sz="4000" dirty="0" smtClean="0"/>
              <a:t>cakes and </a:t>
            </a:r>
            <a:r>
              <a:rPr lang="it-IT" altLang="it-IT" sz="4000" dirty="0" err="1" smtClean="0"/>
              <a:t>desserts</a:t>
            </a:r>
            <a:r>
              <a:rPr lang="it-IT" altLang="it-IT" sz="4000" dirty="0" smtClean="0"/>
              <a:t> of </a:t>
            </a:r>
            <a:r>
              <a:rPr lang="it-IT" altLang="it-IT" sz="4000" dirty="0"/>
              <a:t/>
            </a:r>
            <a:br>
              <a:rPr lang="it-IT" altLang="it-IT" sz="4000" dirty="0"/>
            </a:br>
            <a:r>
              <a:rPr lang="it-IT" altLang="it-IT" sz="4000" dirty="0"/>
              <a:t>the Christmas </a:t>
            </a:r>
            <a:r>
              <a:rPr lang="it-IT" altLang="it-IT" sz="4000" dirty="0" err="1"/>
              <a:t>period</a:t>
            </a:r>
            <a:endParaRPr lang="it-IT" altLang="it-IT" sz="4000" dirty="0"/>
          </a:p>
        </p:txBody>
      </p:sp>
      <p:sp>
        <p:nvSpPr>
          <p:cNvPr id="21507" name="Rectangle 3"/>
          <p:cNvSpPr>
            <a:spLocks noGrp="1" noChangeArrowheads="1"/>
          </p:cNvSpPr>
          <p:nvPr>
            <p:ph idx="1"/>
          </p:nvPr>
        </p:nvSpPr>
        <p:spPr>
          <a:xfrm>
            <a:off x="395288" y="1412875"/>
            <a:ext cx="8229600" cy="5173663"/>
          </a:xfrm>
        </p:spPr>
        <p:txBody>
          <a:bodyPr/>
          <a:lstStyle/>
          <a:p>
            <a:pPr eaLnBrk="1" hangingPunct="1">
              <a:lnSpc>
                <a:spcPct val="80000"/>
              </a:lnSpc>
            </a:pPr>
            <a:r>
              <a:rPr lang="en-GB" altLang="it-IT" sz="2000" b="1" smtClean="0">
                <a:latin typeface="Corbel" pitchFamily="34" charset="0"/>
              </a:rPr>
              <a:t>panettone</a:t>
            </a:r>
            <a:r>
              <a:rPr lang="en-GB" altLang="it-IT" sz="2000" smtClean="0">
                <a:latin typeface="Corbel" pitchFamily="34" charset="0"/>
              </a:rPr>
              <a:t>: a dome-shaped Christmas cake from Milan, filled with raisins and candied peel, </a:t>
            </a:r>
            <a:r>
              <a:rPr lang="en-GB" altLang="it-IT" sz="2000" b="1" smtClean="0">
                <a:latin typeface="Corbel" pitchFamily="34" charset="0"/>
              </a:rPr>
              <a:t>pandoro</a:t>
            </a:r>
            <a:r>
              <a:rPr lang="en-GB" altLang="it-IT" sz="2000" smtClean="0">
                <a:latin typeface="Corbel" pitchFamily="34" charset="0"/>
              </a:rPr>
              <a:t>:  a buttery vanilla-flavoured Christmas cake from Verona, star-shaped and sprinkled with powdered sugar.  </a:t>
            </a:r>
          </a:p>
          <a:p>
            <a:pPr eaLnBrk="1" hangingPunct="1">
              <a:lnSpc>
                <a:spcPct val="80000"/>
              </a:lnSpc>
            </a:pPr>
            <a:r>
              <a:rPr lang="en-GB" altLang="it-IT" sz="2000" smtClean="0">
                <a:latin typeface="Corbel" pitchFamily="34" charset="0"/>
              </a:rPr>
              <a:t>In the area around Brescia, for example, Saint Lucy brought gifts to the children and they prepared ‘Saint Lucy’s dish’, which consisted of biscuits and milk. </a:t>
            </a:r>
          </a:p>
          <a:p>
            <a:pPr eaLnBrk="1" hangingPunct="1">
              <a:lnSpc>
                <a:spcPct val="80000"/>
              </a:lnSpc>
            </a:pPr>
            <a:r>
              <a:rPr lang="en-GB" altLang="it-IT" sz="2000" b="1" i="1" smtClean="0">
                <a:latin typeface="Corbel" pitchFamily="34" charset="0"/>
              </a:rPr>
              <a:t>pan giallo</a:t>
            </a:r>
            <a:r>
              <a:rPr lang="en-GB" altLang="it-IT" sz="2000" b="1" smtClean="0">
                <a:latin typeface="Corbel" pitchFamily="34" charset="0"/>
              </a:rPr>
              <a:t> </a:t>
            </a:r>
            <a:r>
              <a:rPr lang="en-GB" altLang="it-IT" sz="2000" smtClean="0">
                <a:latin typeface="Corbel" pitchFamily="34" charset="0"/>
              </a:rPr>
              <a:t>(traditional Christmas cake from Rome made with corn meal, raisins, almonds and nuts – in Lazio coloured with saffron), </a:t>
            </a:r>
            <a:r>
              <a:rPr lang="en-GB" altLang="it-IT" sz="2000" b="1" i="1" smtClean="0">
                <a:latin typeface="Corbel" pitchFamily="34" charset="0"/>
              </a:rPr>
              <a:t>pan pepato</a:t>
            </a:r>
            <a:r>
              <a:rPr lang="en-GB" altLang="it-IT" sz="2000" b="1" smtClean="0">
                <a:latin typeface="Corbel" pitchFamily="34" charset="0"/>
              </a:rPr>
              <a:t> </a:t>
            </a:r>
            <a:r>
              <a:rPr lang="en-GB" altLang="it-IT" sz="2000" smtClean="0">
                <a:latin typeface="Corbel" pitchFamily="34" charset="0"/>
              </a:rPr>
              <a:t>(traditional cake from central Italy, made with flour, toasted almonds, plain cocoa, sugar, honey, mixed candied peel, cinnamon powder, cloves, pepper and plain chocolate), </a:t>
            </a:r>
            <a:r>
              <a:rPr lang="en-GB" altLang="it-IT" sz="2000" b="1" i="1" smtClean="0">
                <a:latin typeface="Corbel" pitchFamily="34" charset="0"/>
              </a:rPr>
              <a:t>pan speziale</a:t>
            </a:r>
            <a:r>
              <a:rPr lang="en-GB" altLang="it-IT" sz="2000" b="1" smtClean="0">
                <a:latin typeface="Corbel" pitchFamily="34" charset="0"/>
              </a:rPr>
              <a:t> </a:t>
            </a:r>
            <a:r>
              <a:rPr lang="en-GB" altLang="it-IT" sz="2000" smtClean="0">
                <a:latin typeface="Corbel" pitchFamily="34" charset="0"/>
              </a:rPr>
              <a:t>(Carthusian bread, Christmas bread with nuts and chocolate from Bologna; originally prepared by carthusians (Cf. gingerbread), or </a:t>
            </a:r>
            <a:r>
              <a:rPr lang="en-GB" altLang="it-IT" sz="2000" b="1" i="1" smtClean="0">
                <a:latin typeface="Corbel" pitchFamily="34" charset="0"/>
              </a:rPr>
              <a:t>panforte</a:t>
            </a:r>
            <a:r>
              <a:rPr lang="en-GB" altLang="it-IT" sz="2000" smtClean="0">
                <a:latin typeface="Corbel" pitchFamily="34" charset="0"/>
              </a:rPr>
              <a:t> (traditional heavy spiced cake from Siena filled with candied peel and walnuts). </a:t>
            </a:r>
            <a:endParaRPr lang="it-IT" altLang="it-IT" sz="2000" smtClean="0">
              <a:latin typeface="Corbe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anettone"/>
          <p:cNvPicPr>
            <a:picLocks noChangeAspect="1" noChangeArrowheads="1"/>
          </p:cNvPicPr>
          <p:nvPr/>
        </p:nvPicPr>
        <p:blipFill>
          <a:blip r:embed="rId2"/>
          <a:srcRect/>
          <a:stretch>
            <a:fillRect/>
          </a:stretch>
        </p:blipFill>
        <p:spPr bwMode="auto">
          <a:xfrm rot="-509502">
            <a:off x="423863" y="450850"/>
            <a:ext cx="3508375" cy="2593975"/>
          </a:xfrm>
          <a:prstGeom prst="rect">
            <a:avLst/>
          </a:prstGeom>
          <a:noFill/>
          <a:ln w="9525">
            <a:noFill/>
            <a:miter lim="800000"/>
            <a:headEnd/>
            <a:tailEnd/>
          </a:ln>
        </p:spPr>
      </p:pic>
      <p:pic>
        <p:nvPicPr>
          <p:cNvPr id="22531" name="Picture 5" descr="pandoro"/>
          <p:cNvPicPr>
            <a:picLocks noChangeAspect="1" noChangeArrowheads="1"/>
          </p:cNvPicPr>
          <p:nvPr/>
        </p:nvPicPr>
        <p:blipFill>
          <a:blip r:embed="rId3"/>
          <a:srcRect/>
          <a:stretch>
            <a:fillRect/>
          </a:stretch>
        </p:blipFill>
        <p:spPr bwMode="auto">
          <a:xfrm rot="586866">
            <a:off x="4030663" y="2722563"/>
            <a:ext cx="4681537" cy="335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95375" y="817563"/>
            <a:ext cx="6964363" cy="450850"/>
          </a:xfrm>
        </p:spPr>
        <p:txBody>
          <a:bodyPr rtlCol="0">
            <a:normAutofit fontScale="90000"/>
          </a:bodyPr>
          <a:lstStyle/>
          <a:p>
            <a:pPr eaLnBrk="1" fontAlgn="auto" hangingPunct="1">
              <a:spcAft>
                <a:spcPts val="0"/>
              </a:spcAft>
              <a:defRPr/>
            </a:pPr>
            <a:r>
              <a:rPr lang="it-IT" altLang="it-IT" dirty="0"/>
              <a:t>Christmas pudding</a:t>
            </a:r>
          </a:p>
        </p:txBody>
      </p:sp>
      <p:sp>
        <p:nvSpPr>
          <p:cNvPr id="23555" name="Rectangle 3"/>
          <p:cNvSpPr>
            <a:spLocks noGrp="1" noChangeArrowheads="1"/>
          </p:cNvSpPr>
          <p:nvPr>
            <p:ph idx="1"/>
          </p:nvPr>
        </p:nvSpPr>
        <p:spPr>
          <a:xfrm>
            <a:off x="971550" y="1412875"/>
            <a:ext cx="7272338" cy="4310063"/>
          </a:xfrm>
        </p:spPr>
        <p:txBody>
          <a:bodyPr/>
          <a:lstStyle/>
          <a:p>
            <a:pPr eaLnBrk="1" hangingPunct="1">
              <a:lnSpc>
                <a:spcPct val="80000"/>
              </a:lnSpc>
            </a:pPr>
            <a:r>
              <a:rPr lang="en-GB" altLang="it-IT" sz="2000" smtClean="0">
                <a:latin typeface="Corbel" pitchFamily="34" charset="0"/>
              </a:rPr>
              <a:t>a 14th century porridge called 'frumenty‘, made of beef and mutton with raisins, currants, prunes, wines and spices </a:t>
            </a:r>
          </a:p>
          <a:p>
            <a:pPr eaLnBrk="1" hangingPunct="1">
              <a:lnSpc>
                <a:spcPct val="80000"/>
              </a:lnSpc>
            </a:pPr>
            <a:r>
              <a:rPr lang="en-GB" altLang="it-IT" sz="2000" smtClean="0">
                <a:latin typeface="Corbel" pitchFamily="34" charset="0"/>
              </a:rPr>
              <a:t>customary Christmas dessert around 1650, banned as a bad custom in 1664 by the Puritans</a:t>
            </a:r>
          </a:p>
          <a:p>
            <a:pPr eaLnBrk="1" hangingPunct="1">
              <a:lnSpc>
                <a:spcPct val="80000"/>
              </a:lnSpc>
            </a:pPr>
            <a:r>
              <a:rPr lang="en-GB" altLang="it-IT" sz="2000" smtClean="0">
                <a:latin typeface="Corbel" pitchFamily="34" charset="0"/>
              </a:rPr>
              <a:t> In 1714, King George I re-established it as part of the Christmas meal, </a:t>
            </a:r>
          </a:p>
          <a:p>
            <a:pPr eaLnBrk="1" hangingPunct="1">
              <a:lnSpc>
                <a:spcPct val="80000"/>
              </a:lnSpc>
            </a:pPr>
            <a:r>
              <a:rPr lang="en-GB" altLang="it-IT" sz="2000" smtClean="0">
                <a:latin typeface="Corbel" pitchFamily="34" charset="0"/>
              </a:rPr>
              <a:t>Superstitions surrounding Christmas Puddings:</a:t>
            </a:r>
          </a:p>
          <a:p>
            <a:pPr eaLnBrk="1" hangingPunct="1">
              <a:lnSpc>
                <a:spcPct val="80000"/>
              </a:lnSpc>
            </a:pPr>
            <a:r>
              <a:rPr lang="en-GB" altLang="it-IT" sz="2000" smtClean="0">
                <a:latin typeface="Corbel" pitchFamily="34" charset="0"/>
              </a:rPr>
              <a:t>the pudding should be made with 13 ingredients to represent Jesus and His Disciples </a:t>
            </a:r>
          </a:p>
          <a:p>
            <a:pPr eaLnBrk="1" hangingPunct="1">
              <a:lnSpc>
                <a:spcPct val="80000"/>
              </a:lnSpc>
            </a:pPr>
            <a:r>
              <a:rPr lang="en-GB" altLang="it-IT" sz="2000" smtClean="0">
                <a:latin typeface="Corbel" pitchFamily="34" charset="0"/>
              </a:rPr>
              <a:t>The decorative sprig of holly on the top of the pudding is a reminder of Jesus' Crown of Thorns that he wore when he was killed.</a:t>
            </a:r>
          </a:p>
          <a:p>
            <a:pPr eaLnBrk="1" hangingPunct="1">
              <a:lnSpc>
                <a:spcPct val="80000"/>
              </a:lnSpc>
            </a:pPr>
            <a:r>
              <a:rPr lang="en-GB" altLang="it-IT" sz="2000" smtClean="0">
                <a:latin typeface="Corbel" pitchFamily="34" charset="0"/>
              </a:rPr>
              <a:t> In the Middle Ages, holly was also thought to bring good luck and to have healing powers. It was often planted near houses in the belief that it protected the inhabitants.</a:t>
            </a:r>
            <a:r>
              <a:rPr lang="en-GB" altLang="it-IT" sz="2000" smtClean="0"/>
              <a:t> </a:t>
            </a:r>
            <a:endParaRPr lang="it-IT" altLang="it-IT" sz="2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it-IT" altLang="it-IT" smtClean="0"/>
              <a:t>Outline of this talk</a:t>
            </a:r>
          </a:p>
        </p:txBody>
      </p:sp>
      <p:sp>
        <p:nvSpPr>
          <p:cNvPr id="3075" name="Rectangle 3"/>
          <p:cNvSpPr>
            <a:spLocks noGrp="1" noChangeArrowheads="1"/>
          </p:cNvSpPr>
          <p:nvPr>
            <p:ph idx="1"/>
          </p:nvPr>
        </p:nvSpPr>
        <p:spPr/>
        <p:txBody>
          <a:bodyPr rtlCol="0">
            <a:normAutofit fontScale="92500" lnSpcReduction="20000"/>
          </a:bodyPr>
          <a:lstStyle/>
          <a:p>
            <a:pPr marL="274320" indent="-274320" eaLnBrk="1" fontAlgn="auto" hangingPunct="1">
              <a:lnSpc>
                <a:spcPct val="90000"/>
              </a:lnSpc>
              <a:spcAft>
                <a:spcPts val="0"/>
              </a:spcAft>
              <a:defRPr/>
            </a:pPr>
            <a:r>
              <a:rPr lang="en-GB" altLang="it-IT" sz="2800" dirty="0" smtClean="0">
                <a:latin typeface="Corbel" pitchFamily="34" charset="0"/>
              </a:rPr>
              <a:t>Idea of food discourse and cultural/social construction of food schema</a:t>
            </a:r>
          </a:p>
          <a:p>
            <a:pPr marL="274320" indent="-274320" eaLnBrk="1" fontAlgn="auto" hangingPunct="1">
              <a:lnSpc>
                <a:spcPct val="90000"/>
              </a:lnSpc>
              <a:spcAft>
                <a:spcPts val="0"/>
              </a:spcAft>
              <a:defRPr/>
            </a:pPr>
            <a:r>
              <a:rPr lang="en-GB" altLang="it-IT" sz="2800" dirty="0" smtClean="0">
                <a:latin typeface="Corbel" pitchFamily="34" charset="0"/>
              </a:rPr>
              <a:t>Food in domains and texts (literature, language)</a:t>
            </a:r>
          </a:p>
          <a:p>
            <a:pPr marL="274320" indent="-274320" eaLnBrk="1" fontAlgn="auto" hangingPunct="1">
              <a:lnSpc>
                <a:spcPct val="90000"/>
              </a:lnSpc>
              <a:spcAft>
                <a:spcPts val="0"/>
              </a:spcAft>
              <a:defRPr/>
            </a:pPr>
            <a:r>
              <a:rPr lang="en-GB" altLang="it-IT" sz="2800" dirty="0" smtClean="0">
                <a:latin typeface="Corbel" pitchFamily="34" charset="0"/>
              </a:rPr>
              <a:t>Food and identity</a:t>
            </a:r>
          </a:p>
          <a:p>
            <a:pPr marL="274320" indent="-274320" eaLnBrk="1" fontAlgn="auto" hangingPunct="1">
              <a:lnSpc>
                <a:spcPct val="90000"/>
              </a:lnSpc>
              <a:spcAft>
                <a:spcPts val="0"/>
              </a:spcAft>
              <a:defRPr/>
            </a:pPr>
            <a:r>
              <a:rPr lang="en-GB" altLang="it-IT" sz="2800" dirty="0" smtClean="0">
                <a:latin typeface="Corbel" pitchFamily="34" charset="0"/>
              </a:rPr>
              <a:t>Italian lexical borrowings in English (food and drinks)</a:t>
            </a:r>
          </a:p>
          <a:p>
            <a:pPr marL="274320" indent="-274320" eaLnBrk="1" fontAlgn="auto" hangingPunct="1">
              <a:lnSpc>
                <a:spcPct val="90000"/>
              </a:lnSpc>
              <a:spcAft>
                <a:spcPts val="0"/>
              </a:spcAft>
              <a:defRPr/>
            </a:pPr>
            <a:r>
              <a:rPr lang="en-GB" altLang="it-IT" sz="2800" dirty="0" smtClean="0">
                <a:latin typeface="Corbel" pitchFamily="34" charset="0"/>
              </a:rPr>
              <a:t>Food in the Victorian age</a:t>
            </a:r>
          </a:p>
          <a:p>
            <a:pPr marL="274320" indent="-274320" eaLnBrk="1" fontAlgn="auto" hangingPunct="1">
              <a:lnSpc>
                <a:spcPct val="90000"/>
              </a:lnSpc>
              <a:spcAft>
                <a:spcPts val="0"/>
              </a:spcAft>
              <a:defRPr/>
            </a:pPr>
            <a:r>
              <a:rPr lang="en-GB" altLang="it-IT" sz="2800" dirty="0" smtClean="0">
                <a:latin typeface="Corbel" pitchFamily="34" charset="0"/>
              </a:rPr>
              <a:t>Italian food in utopian romance</a:t>
            </a:r>
          </a:p>
          <a:p>
            <a:pPr marL="274320" indent="-274320" eaLnBrk="1" fontAlgn="auto" hangingPunct="1">
              <a:lnSpc>
                <a:spcPct val="90000"/>
              </a:lnSpc>
              <a:spcAft>
                <a:spcPts val="0"/>
              </a:spcAft>
              <a:defRPr/>
            </a:pPr>
            <a:r>
              <a:rPr lang="en-GB" altLang="it-IT" sz="2800" dirty="0" smtClean="0">
                <a:latin typeface="Corbel" pitchFamily="34" charset="0"/>
              </a:rPr>
              <a:t>Reinvention of Italian food: recipes</a:t>
            </a:r>
            <a:endParaRPr lang="en-GB" altLang="it-IT" sz="2800" dirty="0">
              <a:latin typeface="Corbe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x pudding"/>
          <p:cNvPicPr>
            <a:picLocks noChangeAspect="1" noChangeArrowheads="1"/>
          </p:cNvPicPr>
          <p:nvPr/>
        </p:nvPicPr>
        <p:blipFill>
          <a:blip r:embed="rId2"/>
          <a:srcRect/>
          <a:stretch>
            <a:fillRect/>
          </a:stretch>
        </p:blipFill>
        <p:spPr bwMode="auto">
          <a:xfrm>
            <a:off x="179388" y="981075"/>
            <a:ext cx="3835400" cy="2519363"/>
          </a:xfrm>
          <a:prstGeom prst="rect">
            <a:avLst/>
          </a:prstGeom>
          <a:noFill/>
          <a:ln w="9525">
            <a:noFill/>
            <a:miter lim="800000"/>
            <a:headEnd/>
            <a:tailEnd/>
          </a:ln>
        </p:spPr>
      </p:pic>
      <p:pic>
        <p:nvPicPr>
          <p:cNvPr id="24579" name="Picture 5" descr="pudding 2"/>
          <p:cNvPicPr>
            <a:picLocks noChangeAspect="1" noChangeArrowheads="1"/>
          </p:cNvPicPr>
          <p:nvPr/>
        </p:nvPicPr>
        <p:blipFill>
          <a:blip r:embed="rId3"/>
          <a:srcRect/>
          <a:stretch>
            <a:fillRect/>
          </a:stretch>
        </p:blipFill>
        <p:spPr bwMode="auto">
          <a:xfrm>
            <a:off x="5219700" y="1196975"/>
            <a:ext cx="3582988" cy="2592388"/>
          </a:xfrm>
          <a:prstGeom prst="rect">
            <a:avLst/>
          </a:prstGeom>
          <a:noFill/>
          <a:ln w="9525">
            <a:noFill/>
            <a:miter lim="800000"/>
            <a:headEnd/>
            <a:tailEnd/>
          </a:ln>
        </p:spPr>
      </p:pic>
      <p:pic>
        <p:nvPicPr>
          <p:cNvPr id="24580" name="Picture 6" descr="mince pies"/>
          <p:cNvPicPr>
            <a:picLocks noChangeAspect="1" noChangeArrowheads="1"/>
          </p:cNvPicPr>
          <p:nvPr/>
        </p:nvPicPr>
        <p:blipFill>
          <a:blip r:embed="rId4"/>
          <a:srcRect/>
          <a:stretch>
            <a:fillRect/>
          </a:stretch>
        </p:blipFill>
        <p:spPr bwMode="auto">
          <a:xfrm>
            <a:off x="2627313" y="4398963"/>
            <a:ext cx="3925887"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95375" y="817563"/>
            <a:ext cx="3692525" cy="1201737"/>
          </a:xfrm>
        </p:spPr>
        <p:txBody>
          <a:bodyPr rtlCol="0">
            <a:normAutofit fontScale="90000"/>
          </a:bodyPr>
          <a:lstStyle/>
          <a:p>
            <a:pPr eaLnBrk="1" fontAlgn="auto" hangingPunct="1">
              <a:spcAft>
                <a:spcPts val="0"/>
              </a:spcAft>
              <a:defRPr/>
            </a:pPr>
            <a:r>
              <a:rPr lang="it-IT" altLang="it-IT" dirty="0" err="1"/>
              <a:t>Food</a:t>
            </a:r>
            <a:r>
              <a:rPr lang="it-IT" altLang="it-IT" dirty="0"/>
              <a:t> in </a:t>
            </a:r>
            <a:r>
              <a:rPr lang="it-IT" altLang="it-IT" dirty="0" smtClean="0"/>
              <a:t>Dickens</a:t>
            </a:r>
            <a:r>
              <a:rPr lang="it-IT" altLang="it-IT" dirty="0"/>
              <a:t>’ non fiction</a:t>
            </a:r>
          </a:p>
        </p:txBody>
      </p:sp>
      <p:sp>
        <p:nvSpPr>
          <p:cNvPr id="25603" name="Rectangle 3"/>
          <p:cNvSpPr>
            <a:spLocks noGrp="1" noChangeArrowheads="1"/>
          </p:cNvSpPr>
          <p:nvPr>
            <p:ph idx="1"/>
          </p:nvPr>
        </p:nvSpPr>
        <p:spPr>
          <a:xfrm>
            <a:off x="457200" y="2781300"/>
            <a:ext cx="3827463" cy="3344863"/>
          </a:xfrm>
        </p:spPr>
        <p:txBody>
          <a:bodyPr/>
          <a:lstStyle/>
          <a:p>
            <a:pPr eaLnBrk="1" hangingPunct="1"/>
            <a:r>
              <a:rPr lang="it-IT" altLang="it-IT" smtClean="0">
                <a:latin typeface="Corbel" pitchFamily="34" charset="0"/>
              </a:rPr>
              <a:t>Street food</a:t>
            </a:r>
          </a:p>
          <a:p>
            <a:pPr eaLnBrk="1" hangingPunct="1"/>
            <a:r>
              <a:rPr lang="it-IT" altLang="it-IT" smtClean="0">
                <a:latin typeface="Corbel" pitchFamily="34" charset="0"/>
              </a:rPr>
              <a:t>Restaurant experience</a:t>
            </a:r>
            <a:r>
              <a:rPr lang="it-IT" altLang="it-IT" smtClean="0"/>
              <a:t> </a:t>
            </a:r>
          </a:p>
        </p:txBody>
      </p:sp>
      <p:pic>
        <p:nvPicPr>
          <p:cNvPr id="25604" name="Picture 4" descr="c93ecf11be5788fd24cdb7bceec2e2ef"/>
          <p:cNvPicPr>
            <a:picLocks noChangeAspect="1" noChangeArrowheads="1"/>
          </p:cNvPicPr>
          <p:nvPr/>
        </p:nvPicPr>
        <p:blipFill>
          <a:blip r:embed="rId2"/>
          <a:srcRect/>
          <a:stretch>
            <a:fillRect/>
          </a:stretch>
        </p:blipFill>
        <p:spPr bwMode="auto">
          <a:xfrm rot="522765">
            <a:off x="4244975" y="677863"/>
            <a:ext cx="4030663" cy="5497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4294967295"/>
          </p:nvPr>
        </p:nvSpPr>
        <p:spPr>
          <a:xfrm>
            <a:off x="1042988" y="908050"/>
            <a:ext cx="7024687" cy="4814888"/>
          </a:xfrm>
        </p:spPr>
        <p:txBody>
          <a:bodyPr rtlCol="0">
            <a:normAutofit lnSpcReduction="10000"/>
          </a:bodyPr>
          <a:lstStyle/>
          <a:p>
            <a:pPr marL="0" indent="0" eaLnBrk="1" fontAlgn="auto" hangingPunct="1">
              <a:lnSpc>
                <a:spcPct val="90000"/>
              </a:lnSpc>
              <a:spcAft>
                <a:spcPts val="0"/>
              </a:spcAft>
              <a:buFont typeface="Brush Script MT" pitchFamily="66" charset="0"/>
              <a:buNone/>
              <a:defRPr/>
            </a:pPr>
            <a:r>
              <a:rPr lang="en-GB" altLang="it-IT" sz="2800" dirty="0">
                <a:latin typeface="Corbel" pitchFamily="34" charset="0"/>
              </a:rPr>
              <a:t>[…] little deal tables, with the ordinary preparations for a street breakfast, make their appearance at the customary stations. Numbers of men and women (principally the latter), carrying upon their heads heavy baskets of fruit, toil down the park side of Piccadilly, on their way to Covent Garden, […]. Here and there, a bricklayer’s labourer with the day’s dinner tied up in a handkerchief, walks briskly to his work, […] basket-women talking, </a:t>
            </a:r>
            <a:r>
              <a:rPr lang="en-GB" altLang="it-IT" sz="2800" dirty="0" err="1">
                <a:latin typeface="Corbel" pitchFamily="34" charset="0"/>
              </a:rPr>
              <a:t>piemen</a:t>
            </a:r>
            <a:r>
              <a:rPr lang="en-GB" altLang="it-IT" sz="2800" dirty="0">
                <a:latin typeface="Corbel" pitchFamily="34" charset="0"/>
              </a:rPr>
              <a:t> expatiating on the excellence of their pastry.</a:t>
            </a:r>
            <a:endParaRPr lang="en-GB" altLang="it-IT" sz="2800" i="1" dirty="0">
              <a:latin typeface="Corbel" pitchFamily="34" charset="0"/>
            </a:endParaRPr>
          </a:p>
          <a:p>
            <a:pPr marL="0" indent="0" eaLnBrk="1" fontAlgn="auto" hangingPunct="1">
              <a:lnSpc>
                <a:spcPct val="90000"/>
              </a:lnSpc>
              <a:spcAft>
                <a:spcPts val="0"/>
              </a:spcAft>
              <a:buFont typeface="Brush Script MT" pitchFamily="66" charset="0"/>
              <a:buNone/>
              <a:defRPr/>
            </a:pPr>
            <a:r>
              <a:rPr lang="en-GB" altLang="it-IT" sz="2800" i="1" dirty="0" err="1">
                <a:latin typeface="Corbel" pitchFamily="34" charset="0"/>
              </a:rPr>
              <a:t>Skeches</a:t>
            </a:r>
            <a:r>
              <a:rPr lang="en-GB" altLang="it-IT" sz="2800" i="1" dirty="0">
                <a:latin typeface="Corbel" pitchFamily="34" charset="0"/>
              </a:rPr>
              <a:t> by </a:t>
            </a:r>
            <a:r>
              <a:rPr lang="en-GB" altLang="it-IT" sz="2800" i="1" dirty="0" err="1">
                <a:latin typeface="Corbel" pitchFamily="34" charset="0"/>
              </a:rPr>
              <a:t>Boz</a:t>
            </a:r>
            <a:r>
              <a:rPr lang="en-GB" altLang="it-IT" sz="2800" dirty="0">
                <a:latin typeface="Corbel" pitchFamily="34" charset="0"/>
              </a:rPr>
              <a:t>, 48-9</a:t>
            </a:r>
            <a:endParaRPr lang="it-IT" altLang="it-IT" sz="2800" dirty="0">
              <a:latin typeface="Corbe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4294967295"/>
          </p:nvPr>
        </p:nvSpPr>
        <p:spPr>
          <a:xfrm>
            <a:off x="1042988" y="1052513"/>
            <a:ext cx="6553200" cy="4670425"/>
          </a:xfrm>
        </p:spPr>
        <p:txBody>
          <a:bodyPr rtlCol="0">
            <a:normAutofit lnSpcReduction="10000"/>
          </a:bodyPr>
          <a:lstStyle/>
          <a:p>
            <a:pPr marL="0" indent="0" eaLnBrk="1" fontAlgn="auto" hangingPunct="1">
              <a:lnSpc>
                <a:spcPct val="80000"/>
              </a:lnSpc>
              <a:spcAft>
                <a:spcPts val="0"/>
              </a:spcAft>
              <a:buFont typeface="Brush Script MT" pitchFamily="66" charset="0"/>
              <a:buNone/>
              <a:defRPr/>
            </a:pPr>
            <a:r>
              <a:rPr lang="en-GB" altLang="it-IT" dirty="0">
                <a:latin typeface="Corbel" pitchFamily="34" charset="0"/>
              </a:rPr>
              <a:t>In the suburbs, the muffin boy rings his way down the little street, […] for Mrs Macklin, of n. 4, has no sooner opened her little street-door, and screamed out ‘Muffins!’ with all her might, than Mrs Walker, at n. 5, puts her head out of the parlour, and screams ‘Muffins!’ too; and Mrs Walker has scarcely got the words out of her lips, than Mrs </a:t>
            </a:r>
            <a:r>
              <a:rPr lang="en-GB" altLang="it-IT" dirty="0" err="1">
                <a:latin typeface="Corbel" pitchFamily="34" charset="0"/>
              </a:rPr>
              <a:t>Peplow</a:t>
            </a:r>
            <a:r>
              <a:rPr lang="en-GB" altLang="it-IT" dirty="0">
                <a:latin typeface="Corbel" pitchFamily="34" charset="0"/>
              </a:rPr>
              <a:t>, over the way, lets loose Master </a:t>
            </a:r>
            <a:r>
              <a:rPr lang="en-GB" altLang="it-IT" dirty="0" err="1">
                <a:latin typeface="Corbel" pitchFamily="34" charset="0"/>
              </a:rPr>
              <a:t>Peplow</a:t>
            </a:r>
            <a:r>
              <a:rPr lang="en-GB" altLang="it-IT" dirty="0">
                <a:latin typeface="Corbel" pitchFamily="34" charset="0"/>
              </a:rPr>
              <a:t>, who darts down the street, with a velocity which nothing but buttoned muffins in perspective could possibly inspire, and drags the boy back by main force, whereupon Mrs Macklin and Mrs Walker, just to save the boy trouble, and to say a few neighbourly words to Mrs </a:t>
            </a:r>
            <a:r>
              <a:rPr lang="en-GB" altLang="it-IT" dirty="0" err="1">
                <a:latin typeface="Corbel" pitchFamily="34" charset="0"/>
              </a:rPr>
              <a:t>Peplow</a:t>
            </a:r>
            <a:r>
              <a:rPr lang="en-GB" altLang="it-IT" dirty="0">
                <a:latin typeface="Corbel" pitchFamily="34" charset="0"/>
              </a:rPr>
              <a:t> at the same time, run over the way and buy their muffins at Mrs </a:t>
            </a:r>
            <a:r>
              <a:rPr lang="en-GB" altLang="it-IT" dirty="0" err="1">
                <a:latin typeface="Corbel" pitchFamily="34" charset="0"/>
              </a:rPr>
              <a:t>Peplow’s</a:t>
            </a:r>
            <a:r>
              <a:rPr lang="en-GB" altLang="it-IT" dirty="0">
                <a:latin typeface="Corbel" pitchFamily="34" charset="0"/>
              </a:rPr>
              <a:t> door.</a:t>
            </a:r>
            <a:endParaRPr lang="en-GB" altLang="it-IT" i="1" dirty="0">
              <a:latin typeface="Corbel" pitchFamily="34" charset="0"/>
            </a:endParaRPr>
          </a:p>
          <a:p>
            <a:pPr marL="0" indent="0" eaLnBrk="1" fontAlgn="auto" hangingPunct="1">
              <a:lnSpc>
                <a:spcPct val="80000"/>
              </a:lnSpc>
              <a:spcAft>
                <a:spcPts val="0"/>
              </a:spcAft>
              <a:buFont typeface="Brush Script MT" pitchFamily="66" charset="0"/>
              <a:buNone/>
              <a:defRPr/>
            </a:pPr>
            <a:r>
              <a:rPr lang="en-GB" altLang="it-IT" i="1" dirty="0" err="1">
                <a:latin typeface="Corbel" pitchFamily="34" charset="0"/>
              </a:rPr>
              <a:t>Skeches</a:t>
            </a:r>
            <a:r>
              <a:rPr lang="en-GB" altLang="it-IT" i="1" dirty="0">
                <a:latin typeface="Corbel" pitchFamily="34" charset="0"/>
              </a:rPr>
              <a:t> by </a:t>
            </a:r>
            <a:r>
              <a:rPr lang="en-GB" altLang="it-IT" i="1" dirty="0" err="1">
                <a:latin typeface="Corbel" pitchFamily="34" charset="0"/>
              </a:rPr>
              <a:t>Boz</a:t>
            </a:r>
            <a:r>
              <a:rPr lang="en-GB" altLang="it-IT" dirty="0">
                <a:latin typeface="Corbel" pitchFamily="34" charset="0"/>
              </a:rPr>
              <a:t>, 53</a:t>
            </a:r>
            <a:endParaRPr lang="it-IT" altLang="it-IT" dirty="0">
              <a:latin typeface="Corbe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188913"/>
            <a:ext cx="8229600" cy="954087"/>
          </a:xfrm>
        </p:spPr>
        <p:txBody>
          <a:bodyPr/>
          <a:lstStyle/>
          <a:p>
            <a:pPr eaLnBrk="1" hangingPunct="1"/>
            <a:r>
              <a:rPr lang="it-IT" altLang="it-IT" smtClean="0"/>
              <a:t>Cf. textual and chromatic effects</a:t>
            </a:r>
          </a:p>
        </p:txBody>
      </p:sp>
      <p:sp>
        <p:nvSpPr>
          <p:cNvPr id="28675" name="Rectangle 3"/>
          <p:cNvSpPr>
            <a:spLocks noGrp="1" noChangeArrowheads="1"/>
          </p:cNvSpPr>
          <p:nvPr>
            <p:ph idx="1"/>
          </p:nvPr>
        </p:nvSpPr>
        <p:spPr>
          <a:xfrm>
            <a:off x="395288" y="1125538"/>
            <a:ext cx="8229600" cy="5732462"/>
          </a:xfrm>
        </p:spPr>
        <p:txBody>
          <a:bodyPr/>
          <a:lstStyle/>
          <a:p>
            <a:pPr eaLnBrk="1" hangingPunct="1"/>
            <a:endParaRPr lang="en-GB" altLang="it-IT" i="1" smtClean="0">
              <a:latin typeface="Corbel" pitchFamily="34" charset="0"/>
            </a:endParaRPr>
          </a:p>
          <a:p>
            <a:pPr eaLnBrk="1" hangingPunct="1"/>
            <a:r>
              <a:rPr lang="en-GB" altLang="it-IT" i="1" smtClean="0">
                <a:latin typeface="Corbel" pitchFamily="34" charset="0"/>
              </a:rPr>
              <a:t>Canestra di frutta</a:t>
            </a:r>
            <a:r>
              <a:rPr lang="en-GB" altLang="it-IT" smtClean="0">
                <a:latin typeface="Corbel" pitchFamily="34" charset="0"/>
              </a:rPr>
              <a:t> by Caravaggio (1599)</a:t>
            </a:r>
          </a:p>
          <a:p>
            <a:pPr eaLnBrk="1" hangingPunct="1"/>
            <a:endParaRPr lang="en-GB" altLang="it-IT" smtClean="0">
              <a:latin typeface="Corbel" pitchFamily="34" charset="0"/>
            </a:endParaRPr>
          </a:p>
          <a:p>
            <a:pPr eaLnBrk="1" hangingPunct="1"/>
            <a:endParaRPr lang="en-GB" altLang="it-IT" smtClean="0"/>
          </a:p>
          <a:p>
            <a:pPr eaLnBrk="1" hangingPunct="1"/>
            <a:endParaRPr lang="en-GB" altLang="it-IT" smtClean="0"/>
          </a:p>
          <a:p>
            <a:pPr lvl="1" eaLnBrk="1" hangingPunct="1"/>
            <a:r>
              <a:rPr lang="en-GB" altLang="it-IT" smtClean="0">
                <a:latin typeface="Corbel" pitchFamily="34" charset="0"/>
              </a:rPr>
              <a:t>Guttuso’s </a:t>
            </a:r>
            <a:r>
              <a:rPr lang="en-GB" altLang="it-IT" i="1" smtClean="0">
                <a:latin typeface="Corbel" pitchFamily="34" charset="0"/>
              </a:rPr>
              <a:t>Vucciría </a:t>
            </a:r>
            <a:r>
              <a:rPr lang="en-GB" altLang="it-IT" smtClean="0">
                <a:latin typeface="Corbel" pitchFamily="34" charset="0"/>
              </a:rPr>
              <a:t>(1974)</a:t>
            </a:r>
          </a:p>
          <a:p>
            <a:pPr eaLnBrk="1" hangingPunct="1"/>
            <a:endParaRPr lang="it-IT" altLang="it-IT" smtClean="0">
              <a:latin typeface="Corbel" pitchFamily="34" charset="0"/>
            </a:endParaRPr>
          </a:p>
        </p:txBody>
      </p:sp>
      <p:pic>
        <p:nvPicPr>
          <p:cNvPr id="28676" name="Picture 4" descr="frutta"/>
          <p:cNvPicPr>
            <a:picLocks noChangeAspect="1" noChangeArrowheads="1"/>
          </p:cNvPicPr>
          <p:nvPr/>
        </p:nvPicPr>
        <p:blipFill>
          <a:blip r:embed="rId2"/>
          <a:srcRect/>
          <a:stretch>
            <a:fillRect/>
          </a:stretch>
        </p:blipFill>
        <p:spPr bwMode="auto">
          <a:xfrm>
            <a:off x="6035675" y="981075"/>
            <a:ext cx="2936875" cy="1830388"/>
          </a:xfrm>
          <a:prstGeom prst="rect">
            <a:avLst/>
          </a:prstGeom>
          <a:noFill/>
          <a:ln w="9525">
            <a:noFill/>
            <a:miter lim="800000"/>
            <a:headEnd/>
            <a:tailEnd/>
          </a:ln>
        </p:spPr>
      </p:pic>
      <p:pic>
        <p:nvPicPr>
          <p:cNvPr id="28677" name="Picture 5" descr="vucciria"/>
          <p:cNvPicPr>
            <a:picLocks noChangeAspect="1" noChangeArrowheads="1"/>
          </p:cNvPicPr>
          <p:nvPr/>
        </p:nvPicPr>
        <p:blipFill>
          <a:blip r:embed="rId3"/>
          <a:srcRect/>
          <a:stretch>
            <a:fillRect/>
          </a:stretch>
        </p:blipFill>
        <p:spPr bwMode="auto">
          <a:xfrm>
            <a:off x="1201738" y="3933825"/>
            <a:ext cx="4808537" cy="231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95375" y="817563"/>
            <a:ext cx="6964363" cy="882650"/>
          </a:xfrm>
        </p:spPr>
        <p:txBody>
          <a:bodyPr/>
          <a:lstStyle/>
          <a:p>
            <a:pPr eaLnBrk="1" hangingPunct="1"/>
            <a:r>
              <a:rPr lang="it-IT" altLang="it-IT" smtClean="0"/>
              <a:t>On the streets of London</a:t>
            </a:r>
          </a:p>
        </p:txBody>
      </p:sp>
      <p:sp>
        <p:nvSpPr>
          <p:cNvPr id="26627" name="Rectangle 3"/>
          <p:cNvSpPr>
            <a:spLocks noGrp="1" noChangeArrowheads="1"/>
          </p:cNvSpPr>
          <p:nvPr>
            <p:ph idx="1"/>
          </p:nvPr>
        </p:nvSpPr>
        <p:spPr>
          <a:xfrm>
            <a:off x="395288" y="1628775"/>
            <a:ext cx="8424862" cy="4383088"/>
          </a:xfrm>
        </p:spPr>
        <p:txBody>
          <a:bodyPr rtlCol="0">
            <a:normAutofit lnSpcReduction="10000"/>
          </a:bodyPr>
          <a:lstStyle/>
          <a:p>
            <a:pPr marL="274320" indent="-274320" eaLnBrk="1" fontAlgn="auto" hangingPunct="1">
              <a:lnSpc>
                <a:spcPct val="90000"/>
              </a:lnSpc>
              <a:spcAft>
                <a:spcPts val="0"/>
              </a:spcAft>
              <a:defRPr/>
            </a:pPr>
            <a:r>
              <a:rPr lang="en-GB" altLang="it-IT" dirty="0">
                <a:latin typeface="Corbel" pitchFamily="34" charset="0"/>
              </a:rPr>
              <a:t>“flat-fish, oyster and fruit vendors” as well as other peddlers “a cheesemonger offering huge piles of bright red and pale yellow cheeses, mingled with little </a:t>
            </a:r>
            <a:r>
              <a:rPr lang="en-GB" altLang="it-IT" dirty="0" err="1">
                <a:latin typeface="Corbel" pitchFamily="34" charset="0"/>
              </a:rPr>
              <a:t>fivepenny</a:t>
            </a:r>
            <a:r>
              <a:rPr lang="en-GB" altLang="it-IT" dirty="0">
                <a:latin typeface="Corbel" pitchFamily="34" charset="0"/>
              </a:rPr>
              <a:t> dabs of dingy bacon, various tubs of weekly Dorset, and cloudy rolls of best fresh” and also “the baked-potato man” (p. 55). </a:t>
            </a:r>
          </a:p>
          <a:p>
            <a:pPr marL="274320" indent="-274320" eaLnBrk="1" fontAlgn="auto" hangingPunct="1">
              <a:lnSpc>
                <a:spcPct val="90000"/>
              </a:lnSpc>
              <a:spcAft>
                <a:spcPts val="0"/>
              </a:spcAft>
              <a:defRPr/>
            </a:pPr>
            <a:r>
              <a:rPr lang="en-GB" altLang="it-IT" dirty="0">
                <a:latin typeface="Corbel" pitchFamily="34" charset="0"/>
              </a:rPr>
              <a:t>“houses of refreshment”, in which “chops, kidneys, oysters, stout, cigars, and ‘goes’ innumerable, are served up amidst a noise and a confusion of smoking, running, knife-clattering and waiter chattering, perfectly indescribable” (p. 56).</a:t>
            </a:r>
            <a:r>
              <a:rPr lang="it-IT" altLang="it-IT" dirty="0">
                <a:latin typeface="Corbel" pitchFamily="34" charset="0"/>
              </a:rPr>
              <a:t> </a:t>
            </a:r>
          </a:p>
          <a:p>
            <a:pPr marL="274320" indent="-274320" eaLnBrk="1" fontAlgn="auto" hangingPunct="1">
              <a:lnSpc>
                <a:spcPct val="90000"/>
              </a:lnSpc>
              <a:spcAft>
                <a:spcPts val="0"/>
              </a:spcAft>
              <a:defRPr/>
            </a:pPr>
            <a:r>
              <a:rPr lang="en-GB" altLang="it-IT" dirty="0">
                <a:latin typeface="Corbel" pitchFamily="34" charset="0"/>
              </a:rPr>
              <a:t>food discourse </a:t>
            </a:r>
            <a:r>
              <a:rPr lang="en-GB" altLang="it-IT" dirty="0" smtClean="0">
                <a:latin typeface="Corbel" pitchFamily="34" charset="0"/>
              </a:rPr>
              <a:t>as </a:t>
            </a:r>
            <a:r>
              <a:rPr lang="en-GB" altLang="it-IT" dirty="0">
                <a:latin typeface="Corbel" pitchFamily="34" charset="0"/>
              </a:rPr>
              <a:t>a wealth of lexical items, a list of linguistic variations, but for the Italian writer </a:t>
            </a:r>
            <a:r>
              <a:rPr lang="en-GB" altLang="it-IT" dirty="0" err="1">
                <a:latin typeface="Corbel" pitchFamily="34" charset="0"/>
              </a:rPr>
              <a:t>Italo</a:t>
            </a:r>
            <a:r>
              <a:rPr lang="en-GB" altLang="it-IT" dirty="0">
                <a:latin typeface="Corbel" pitchFamily="34" charset="0"/>
              </a:rPr>
              <a:t> Calvino it is also a ‘mental, aesthetic and symbolic’ temptation or </a:t>
            </a:r>
            <a:r>
              <a:rPr lang="en-GB" altLang="it-IT" dirty="0" smtClean="0">
                <a:latin typeface="Corbel" pitchFamily="34" charset="0"/>
              </a:rPr>
              <a:t>gluttony (evocative power of names)</a:t>
            </a:r>
            <a:r>
              <a:rPr lang="it-IT" altLang="it-IT" dirty="0" smtClean="0">
                <a:latin typeface="Corbel" pitchFamily="34" charset="0"/>
              </a:rPr>
              <a:t> </a:t>
            </a:r>
            <a:endParaRPr lang="it-IT" altLang="it-IT" dirty="0">
              <a:latin typeface="Corbel" pitchFamily="34" charset="0"/>
            </a:endParaRPr>
          </a:p>
          <a:p>
            <a:pPr marL="274320" indent="-274320" eaLnBrk="1" fontAlgn="auto" hangingPunct="1">
              <a:lnSpc>
                <a:spcPct val="90000"/>
              </a:lnSpc>
              <a:spcAft>
                <a:spcPts val="0"/>
              </a:spcAft>
              <a:defRPr/>
            </a:pPr>
            <a:endParaRPr lang="it-IT" altLang="it-IT" dirty="0">
              <a:latin typeface="Corbe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16013" y="260350"/>
            <a:ext cx="6964362" cy="1203325"/>
          </a:xfrm>
        </p:spPr>
        <p:txBody>
          <a:bodyPr/>
          <a:lstStyle/>
          <a:p>
            <a:pPr eaLnBrk="1" hangingPunct="1"/>
            <a:r>
              <a:rPr lang="it-IT" altLang="it-IT" smtClean="0"/>
              <a:t>Restaurants </a:t>
            </a:r>
          </a:p>
        </p:txBody>
      </p:sp>
      <p:sp>
        <p:nvSpPr>
          <p:cNvPr id="30723" name="Rectangle 3"/>
          <p:cNvSpPr>
            <a:spLocks noGrp="1" noChangeArrowheads="1"/>
          </p:cNvSpPr>
          <p:nvPr>
            <p:ph idx="1"/>
          </p:nvPr>
        </p:nvSpPr>
        <p:spPr>
          <a:xfrm>
            <a:off x="1042988" y="1125538"/>
            <a:ext cx="7632700" cy="5472112"/>
          </a:xfrm>
        </p:spPr>
        <p:txBody>
          <a:bodyPr/>
          <a:lstStyle/>
          <a:p>
            <a:pPr marL="0" indent="0" eaLnBrk="1" hangingPunct="1">
              <a:lnSpc>
                <a:spcPct val="80000"/>
              </a:lnSpc>
              <a:buFont typeface="Brush Script MT" pitchFamily="66" charset="0"/>
              <a:buNone/>
            </a:pPr>
            <a:r>
              <a:rPr lang="en-GB" altLang="it-IT" sz="2100" smtClean="0">
                <a:latin typeface="Corbel" pitchFamily="34" charset="0"/>
              </a:rPr>
              <a:t>I travel by railroad. I start from home at seven or eight in the morning, after breakfasting hurriedly […] I am hungry when I arrive at the ‘Refreshment’ station where I am expected. Please to observe, expected. I have said, I am hungry; perhaps I might say, with greater point and force, that I am to some extent exhausted, and that I need – in the expressive French sense of the word – to be restored. What is provided for my restoration? I turn my disconsolate eyes on the refreshments that are to restore me. I find that I must either scald my throat by insanely ladling into it, against time and for no wager, brown hot water stiffed with flour; or I must make myself and sick and Banbury cake; or I must stuff into my delicate organisation, a currant pincushion which I know will swell into immeasurable dimensions when it has got there; or I must extort from an iron-bound quarry, with a fork, as if I were farming an inhospitable soil, some glutinous lumps of gristle and grease, called pork-pie. While thus forlornly occupied, I find that the depressing banquet on the table is, in every phase of its profoundly unsatisfactory character, so like the banquet at the meanest and shabbiest of evening parties.</a:t>
            </a:r>
            <a:endParaRPr lang="en-GB" altLang="it-IT" sz="2100" i="1" smtClean="0">
              <a:latin typeface="Corbel" pitchFamily="34" charset="0"/>
            </a:endParaRPr>
          </a:p>
          <a:p>
            <a:pPr marL="0" indent="0" eaLnBrk="1" hangingPunct="1">
              <a:lnSpc>
                <a:spcPct val="80000"/>
              </a:lnSpc>
              <a:buFont typeface="Brush Script MT" pitchFamily="66" charset="0"/>
              <a:buNone/>
            </a:pPr>
            <a:r>
              <a:rPr lang="en-GB" altLang="it-IT" sz="2100" i="1" smtClean="0">
                <a:latin typeface="Corbel" pitchFamily="34" charset="0"/>
              </a:rPr>
              <a:t>Refreshments for travellers</a:t>
            </a:r>
            <a:r>
              <a:rPr lang="en-GB" altLang="it-IT" sz="2100" smtClean="0">
                <a:latin typeface="Corbel" pitchFamily="34" charset="0"/>
              </a:rPr>
              <a:t>, p 76-7</a:t>
            </a:r>
            <a:endParaRPr lang="it-IT" altLang="it-IT" sz="2100" smtClean="0">
              <a:latin typeface="Corbe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it-IT" altLang="it-IT" smtClean="0"/>
              <a:t>Banquet </a:t>
            </a:r>
          </a:p>
        </p:txBody>
      </p:sp>
      <p:sp>
        <p:nvSpPr>
          <p:cNvPr id="31747" name="Rectangle 3"/>
          <p:cNvSpPr>
            <a:spLocks noGrp="1" noChangeArrowheads="1"/>
          </p:cNvSpPr>
          <p:nvPr>
            <p:ph idx="1"/>
          </p:nvPr>
        </p:nvSpPr>
        <p:spPr/>
        <p:txBody>
          <a:bodyPr/>
          <a:lstStyle/>
          <a:p>
            <a:pPr eaLnBrk="1" hangingPunct="1">
              <a:lnSpc>
                <a:spcPct val="90000"/>
              </a:lnSpc>
            </a:pPr>
            <a:r>
              <a:rPr lang="en-GB" altLang="it-IT" smtClean="0">
                <a:latin typeface="Corbel" pitchFamily="34" charset="0"/>
              </a:rPr>
              <a:t>Plato’s </a:t>
            </a:r>
            <a:r>
              <a:rPr lang="en-GB" altLang="it-IT" i="1" smtClean="0">
                <a:latin typeface="Corbel" pitchFamily="34" charset="0"/>
              </a:rPr>
              <a:t>Symposium</a:t>
            </a:r>
            <a:r>
              <a:rPr lang="en-GB" altLang="it-IT" smtClean="0">
                <a:latin typeface="Corbel" pitchFamily="34" charset="0"/>
              </a:rPr>
              <a:t> to Xenophon’s </a:t>
            </a:r>
            <a:r>
              <a:rPr lang="en-GB" altLang="it-IT" i="1" smtClean="0">
                <a:latin typeface="Corbel" pitchFamily="34" charset="0"/>
              </a:rPr>
              <a:t>Symposium</a:t>
            </a:r>
            <a:r>
              <a:rPr lang="en-GB" altLang="it-IT" smtClean="0">
                <a:latin typeface="Corbel" pitchFamily="34" charset="0"/>
              </a:rPr>
              <a:t>, but also Erasmus’ </a:t>
            </a:r>
            <a:r>
              <a:rPr lang="en-GB" altLang="it-IT" i="1" smtClean="0">
                <a:latin typeface="Corbel" pitchFamily="34" charset="0"/>
              </a:rPr>
              <a:t>Colloquia</a:t>
            </a:r>
            <a:r>
              <a:rPr lang="en-GB" altLang="it-IT" smtClean="0">
                <a:latin typeface="Corbel" pitchFamily="34" charset="0"/>
              </a:rPr>
              <a:t>. </a:t>
            </a:r>
          </a:p>
          <a:p>
            <a:pPr eaLnBrk="1" hangingPunct="1">
              <a:lnSpc>
                <a:spcPct val="90000"/>
              </a:lnSpc>
            </a:pPr>
            <a:r>
              <a:rPr lang="en-GB" altLang="it-IT" smtClean="0">
                <a:latin typeface="Corbel" pitchFamily="34" charset="0"/>
              </a:rPr>
              <a:t>banquet displays positive connotations,</a:t>
            </a:r>
          </a:p>
          <a:p>
            <a:pPr eaLnBrk="1" hangingPunct="1">
              <a:lnSpc>
                <a:spcPct val="90000"/>
              </a:lnSpc>
            </a:pPr>
            <a:r>
              <a:rPr lang="en-GB" altLang="it-IT" smtClean="0">
                <a:latin typeface="Corbel" pitchFamily="34" charset="0"/>
              </a:rPr>
              <a:t>examples of anti-banquets, such as the banquet at the heart of </a:t>
            </a:r>
            <a:r>
              <a:rPr lang="en-GB" altLang="it-IT" i="1" smtClean="0">
                <a:latin typeface="Corbel" pitchFamily="34" charset="0"/>
              </a:rPr>
              <a:t>Macbeth</a:t>
            </a:r>
            <a:r>
              <a:rPr lang="en-GB" altLang="it-IT" smtClean="0">
                <a:latin typeface="Corbel" pitchFamily="34" charset="0"/>
              </a:rPr>
              <a:t> (III, 4) when the ghost of Banquo appears, or in other texts like </a:t>
            </a:r>
            <a:r>
              <a:rPr lang="en-GB" altLang="it-IT" i="1" smtClean="0">
                <a:latin typeface="Corbel" pitchFamily="34" charset="0"/>
              </a:rPr>
              <a:t>Don Juan</a:t>
            </a:r>
            <a:r>
              <a:rPr lang="en-GB" altLang="it-IT" smtClean="0">
                <a:latin typeface="Corbel" pitchFamily="34" charset="0"/>
              </a:rPr>
              <a:t>, Flaubert or Seneca’s </a:t>
            </a:r>
            <a:r>
              <a:rPr lang="en-GB" altLang="it-IT" i="1" smtClean="0">
                <a:latin typeface="Corbel" pitchFamily="34" charset="0"/>
              </a:rPr>
              <a:t>Typesets</a:t>
            </a:r>
            <a:endParaRPr lang="it-IT" altLang="it-IT" smtClean="0">
              <a:latin typeface="Corbe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Image result for banchetto"/>
          <p:cNvPicPr>
            <a:picLocks noChangeAspect="1" noChangeArrowheads="1"/>
          </p:cNvPicPr>
          <p:nvPr/>
        </p:nvPicPr>
        <p:blipFill>
          <a:blip r:embed="rId2"/>
          <a:srcRect/>
          <a:stretch>
            <a:fillRect/>
          </a:stretch>
        </p:blipFill>
        <p:spPr bwMode="auto">
          <a:xfrm>
            <a:off x="1187450" y="981075"/>
            <a:ext cx="2771775" cy="1936750"/>
          </a:xfrm>
          <a:prstGeom prst="rect">
            <a:avLst/>
          </a:prstGeom>
          <a:noFill/>
          <a:ln w="9525">
            <a:noFill/>
            <a:miter lim="800000"/>
            <a:headEnd/>
            <a:tailEnd/>
          </a:ln>
        </p:spPr>
      </p:pic>
      <p:pic>
        <p:nvPicPr>
          <p:cNvPr id="32771" name="Picture 7" descr="Image result for banchetto"/>
          <p:cNvPicPr>
            <a:picLocks noChangeAspect="1" noChangeArrowheads="1"/>
          </p:cNvPicPr>
          <p:nvPr/>
        </p:nvPicPr>
        <p:blipFill>
          <a:blip r:embed="rId3"/>
          <a:srcRect/>
          <a:stretch>
            <a:fillRect/>
          </a:stretch>
        </p:blipFill>
        <p:spPr bwMode="auto">
          <a:xfrm>
            <a:off x="323850" y="4033838"/>
            <a:ext cx="3914775" cy="2605087"/>
          </a:xfrm>
          <a:prstGeom prst="rect">
            <a:avLst/>
          </a:prstGeom>
          <a:noFill/>
          <a:ln w="9525">
            <a:noFill/>
            <a:miter lim="800000"/>
            <a:headEnd/>
            <a:tailEnd/>
          </a:ln>
        </p:spPr>
      </p:pic>
      <p:pic>
        <p:nvPicPr>
          <p:cNvPr id="32772" name="Picture 8" descr="banchetto 1"/>
          <p:cNvPicPr>
            <a:picLocks noChangeAspect="1" noChangeArrowheads="1"/>
          </p:cNvPicPr>
          <p:nvPr/>
        </p:nvPicPr>
        <p:blipFill>
          <a:blip r:embed="rId4"/>
          <a:srcRect/>
          <a:stretch>
            <a:fillRect/>
          </a:stretch>
        </p:blipFill>
        <p:spPr bwMode="auto">
          <a:xfrm>
            <a:off x="5148263" y="1557338"/>
            <a:ext cx="3184525" cy="245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777875"/>
          </a:xfrm>
        </p:spPr>
        <p:txBody>
          <a:bodyPr/>
          <a:lstStyle/>
          <a:p>
            <a:pPr eaLnBrk="1" hangingPunct="1"/>
            <a:r>
              <a:rPr lang="it-IT" altLang="it-IT" smtClean="0"/>
              <a:t>Garibaldi biscuits</a:t>
            </a:r>
          </a:p>
        </p:txBody>
      </p:sp>
      <p:sp>
        <p:nvSpPr>
          <p:cNvPr id="33795" name="Rectangle 3"/>
          <p:cNvSpPr>
            <a:spLocks noGrp="1" noChangeArrowheads="1"/>
          </p:cNvSpPr>
          <p:nvPr>
            <p:ph idx="1"/>
          </p:nvPr>
        </p:nvSpPr>
        <p:spPr>
          <a:xfrm>
            <a:off x="457200" y="1196975"/>
            <a:ext cx="8229600" cy="3960813"/>
          </a:xfrm>
        </p:spPr>
        <p:txBody>
          <a:bodyPr/>
          <a:lstStyle/>
          <a:p>
            <a:pPr eaLnBrk="1" hangingPunct="1">
              <a:lnSpc>
                <a:spcPct val="90000"/>
              </a:lnSpc>
            </a:pPr>
            <a:r>
              <a:rPr lang="en-GB" altLang="it-IT" sz="2800" smtClean="0">
                <a:latin typeface="Corbel" pitchFamily="34" charset="0"/>
              </a:rPr>
              <a:t>Garibaldi biscuits: currants squashed and baked between two thin, oblongs of biscuit dough—a sort of currant sandwich</a:t>
            </a:r>
            <a:r>
              <a:rPr lang="it-IT" altLang="it-IT" sz="2800" smtClean="0">
                <a:latin typeface="Corbel" pitchFamily="34" charset="0"/>
              </a:rPr>
              <a:t> </a:t>
            </a:r>
          </a:p>
          <a:p>
            <a:pPr eaLnBrk="1" hangingPunct="1">
              <a:lnSpc>
                <a:spcPct val="90000"/>
              </a:lnSpc>
            </a:pPr>
            <a:r>
              <a:rPr lang="en-GB" altLang="it-IT" sz="2800" smtClean="0">
                <a:latin typeface="Corbel" pitchFamily="34" charset="0"/>
              </a:rPr>
              <a:t>named after Giuseppe Garibaldi, an Italian general and leader of the struggle to unify Italy during the Risorgimento, who made a popular visit to Tynemouth and South Shields in England in 1854</a:t>
            </a:r>
            <a:r>
              <a:rPr lang="it-IT" altLang="it-IT" sz="2800" smtClean="0">
                <a:latin typeface="Corbel" pitchFamily="34" charset="0"/>
              </a:rPr>
              <a:t> </a:t>
            </a:r>
          </a:p>
          <a:p>
            <a:pPr eaLnBrk="1" hangingPunct="1">
              <a:lnSpc>
                <a:spcPct val="90000"/>
              </a:lnSpc>
            </a:pPr>
            <a:endParaRPr lang="it-IT" altLang="it-IT" sz="2800" smtClean="0">
              <a:latin typeface="Corbel" pitchFamily="34" charset="0"/>
            </a:endParaRPr>
          </a:p>
          <a:p>
            <a:pPr eaLnBrk="1" hangingPunct="1">
              <a:lnSpc>
                <a:spcPct val="90000"/>
              </a:lnSpc>
            </a:pPr>
            <a:endParaRPr lang="it-IT" altLang="it-IT" smtClean="0"/>
          </a:p>
        </p:txBody>
      </p:sp>
      <p:sp>
        <p:nvSpPr>
          <p:cNvPr id="33796" name="AutoShape 5" descr="Image result for garibaldi biscuit"/>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it-IT" altLang="it-IT"/>
          </a:p>
        </p:txBody>
      </p:sp>
      <p:sp>
        <p:nvSpPr>
          <p:cNvPr id="33797" name="AutoShape 7" descr="Image result for garibaldi biscuit"/>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it-IT" altLang="it-IT"/>
          </a:p>
        </p:txBody>
      </p:sp>
      <p:sp>
        <p:nvSpPr>
          <p:cNvPr id="33798" name="AutoShape 9" descr="Image result for garibaldi biscuit"/>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it-IT" altLang="it-IT"/>
          </a:p>
        </p:txBody>
      </p:sp>
      <p:sp>
        <p:nvSpPr>
          <p:cNvPr id="33799" name="AutoShape 11" descr="Image result for garibaldi biscui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it-IT" altLang="it-IT"/>
          </a:p>
        </p:txBody>
      </p:sp>
      <p:sp>
        <p:nvSpPr>
          <p:cNvPr id="33800" name="AutoShape 13" descr="Image result for garibaldi biscui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it-IT" altLang="it-IT"/>
          </a:p>
        </p:txBody>
      </p:sp>
      <p:pic>
        <p:nvPicPr>
          <p:cNvPr id="33801" name="Picture 14" descr="garibaldi"/>
          <p:cNvPicPr>
            <a:picLocks noChangeAspect="1" noChangeArrowheads="1"/>
          </p:cNvPicPr>
          <p:nvPr/>
        </p:nvPicPr>
        <p:blipFill>
          <a:blip r:embed="rId2"/>
          <a:srcRect/>
          <a:stretch>
            <a:fillRect/>
          </a:stretch>
        </p:blipFill>
        <p:spPr bwMode="auto">
          <a:xfrm rot="-824716">
            <a:off x="246063" y="4699000"/>
            <a:ext cx="3762375" cy="1219200"/>
          </a:xfrm>
          <a:prstGeom prst="rect">
            <a:avLst/>
          </a:prstGeom>
          <a:noFill/>
          <a:ln w="9525">
            <a:noFill/>
            <a:miter lim="800000"/>
            <a:headEnd/>
            <a:tailEnd/>
          </a:ln>
        </p:spPr>
      </p:pic>
      <p:sp>
        <p:nvSpPr>
          <p:cNvPr id="33802" name="AutoShape 16" descr="Image result for garibaldi"/>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it-IT" altLang="it-IT"/>
          </a:p>
        </p:txBody>
      </p:sp>
      <p:pic>
        <p:nvPicPr>
          <p:cNvPr id="33803" name="Picture 17" descr="garibnaldi 2"/>
          <p:cNvPicPr>
            <a:picLocks noChangeAspect="1" noChangeArrowheads="1"/>
          </p:cNvPicPr>
          <p:nvPr/>
        </p:nvPicPr>
        <p:blipFill>
          <a:blip r:embed="rId3"/>
          <a:srcRect/>
          <a:stretch>
            <a:fillRect/>
          </a:stretch>
        </p:blipFill>
        <p:spPr bwMode="auto">
          <a:xfrm>
            <a:off x="6084888" y="4292600"/>
            <a:ext cx="1914525" cy="239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it-IT" altLang="it-IT" smtClean="0"/>
              <a:t>Introduction</a:t>
            </a:r>
          </a:p>
        </p:txBody>
      </p:sp>
      <p:sp>
        <p:nvSpPr>
          <p:cNvPr id="4099" name="Rectangle 3"/>
          <p:cNvSpPr>
            <a:spLocks noGrp="1" noChangeArrowheads="1"/>
          </p:cNvSpPr>
          <p:nvPr>
            <p:ph idx="1"/>
          </p:nvPr>
        </p:nvSpPr>
        <p:spPr/>
        <p:txBody>
          <a:bodyPr rtlCol="0">
            <a:normAutofit fontScale="85000" lnSpcReduction="20000"/>
          </a:bodyPr>
          <a:lstStyle/>
          <a:p>
            <a:pPr marL="274320" indent="-274320" eaLnBrk="1" fontAlgn="auto" hangingPunct="1">
              <a:lnSpc>
                <a:spcPct val="90000"/>
              </a:lnSpc>
              <a:spcAft>
                <a:spcPts val="0"/>
              </a:spcAft>
              <a:defRPr/>
            </a:pPr>
            <a:r>
              <a:rPr lang="en-GB" altLang="it-IT" sz="2800" dirty="0" smtClean="0">
                <a:latin typeface="Corbel" pitchFamily="34" charset="0"/>
              </a:rPr>
              <a:t>2015 Milan-based World Expo, with the motto “Feeding the planet, energy for life”</a:t>
            </a:r>
          </a:p>
          <a:p>
            <a:pPr marL="274320" indent="-274320" eaLnBrk="1" fontAlgn="auto" hangingPunct="1">
              <a:lnSpc>
                <a:spcPct val="90000"/>
              </a:lnSpc>
              <a:spcAft>
                <a:spcPts val="0"/>
              </a:spcAft>
              <a:defRPr/>
            </a:pPr>
            <a:r>
              <a:rPr lang="en-GB" altLang="it-IT" sz="2800" dirty="0" smtClean="0">
                <a:latin typeface="Corbel" pitchFamily="34" charset="0"/>
              </a:rPr>
              <a:t>Lévi-Strauss’ paradigm of ‘the raw and the cooked’ (1964): "certain categorical opposites drawn from everyday experience with the most basic sorts of things — e.g. 'raw' and 'cooked,' 'fresh' and 'rotten,' 'moist' and 'parched,' and others — can serve a people as conceptual tools for the formation of abstract notions and for combining these into propositions." </a:t>
            </a:r>
          </a:p>
          <a:p>
            <a:pPr marL="274320" indent="-274320" eaLnBrk="1" fontAlgn="auto" hangingPunct="1">
              <a:lnSpc>
                <a:spcPct val="90000"/>
              </a:lnSpc>
              <a:spcAft>
                <a:spcPts val="0"/>
              </a:spcAft>
              <a:defRPr/>
            </a:pPr>
            <a:r>
              <a:rPr lang="en-GB" altLang="it-IT" sz="2800" dirty="0" smtClean="0">
                <a:latin typeface="Corbel" pitchFamily="34" charset="0"/>
              </a:rPr>
              <a:t>Food discourse for </a:t>
            </a:r>
            <a:r>
              <a:rPr lang="en-GB" altLang="it-IT" sz="2800" dirty="0" err="1" smtClean="0">
                <a:latin typeface="Corbel" pitchFamily="34" charset="0"/>
              </a:rPr>
              <a:t>indexicality</a:t>
            </a:r>
            <a:r>
              <a:rPr lang="en-GB" altLang="it-IT" sz="2800" dirty="0" smtClean="0">
                <a:latin typeface="Corbel" pitchFamily="34" charset="0"/>
              </a:rPr>
              <a:t> of identity</a:t>
            </a:r>
          </a:p>
          <a:p>
            <a:pPr marL="274320" indent="-274320" eaLnBrk="1" fontAlgn="auto" hangingPunct="1">
              <a:lnSpc>
                <a:spcPct val="90000"/>
              </a:lnSpc>
              <a:spcAft>
                <a:spcPts val="0"/>
              </a:spcAft>
              <a:defRPr/>
            </a:pPr>
            <a:endParaRPr lang="en-GB" altLang="it-IT" sz="2800" dirty="0">
              <a:latin typeface="Corbel" pitchFamily="34" charset="0"/>
            </a:endParaRPr>
          </a:p>
          <a:p>
            <a:pPr marL="274320" indent="-274320" eaLnBrk="1" fontAlgn="auto" hangingPunct="1">
              <a:lnSpc>
                <a:spcPct val="90000"/>
              </a:lnSpc>
              <a:spcAft>
                <a:spcPts val="0"/>
              </a:spcAft>
              <a:defRPr/>
            </a:pPr>
            <a:endParaRPr lang="it-IT" altLang="it-IT"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it-IT" altLang="it-IT"/>
              <a:t>Italian food in utopian fiction </a:t>
            </a:r>
          </a:p>
        </p:txBody>
      </p:sp>
      <p:sp>
        <p:nvSpPr>
          <p:cNvPr id="31747" name="Rectangle 3"/>
          <p:cNvSpPr>
            <a:spLocks noGrp="1" noChangeArrowheads="1"/>
          </p:cNvSpPr>
          <p:nvPr>
            <p:ph idx="1"/>
          </p:nvPr>
        </p:nvSpPr>
        <p:spPr/>
        <p:txBody>
          <a:bodyPr rtlCol="0">
            <a:normAutofit fontScale="85000" lnSpcReduction="20000"/>
          </a:bodyPr>
          <a:lstStyle/>
          <a:p>
            <a:pPr marL="274320" indent="-274320" eaLnBrk="1" fontAlgn="auto" hangingPunct="1">
              <a:lnSpc>
                <a:spcPct val="80000"/>
              </a:lnSpc>
              <a:spcAft>
                <a:spcPts val="0"/>
              </a:spcAft>
              <a:defRPr/>
            </a:pPr>
            <a:r>
              <a:rPr lang="en-GB" altLang="it-IT" sz="2800" i="1" dirty="0">
                <a:latin typeface="Corbel" pitchFamily="34" charset="0"/>
              </a:rPr>
              <a:t>News from Nowhere</a:t>
            </a:r>
            <a:r>
              <a:rPr lang="en-GB" altLang="it-IT" sz="2800" dirty="0">
                <a:latin typeface="Corbel" pitchFamily="34" charset="0"/>
              </a:rPr>
              <a:t> (William Morris, 1890</a:t>
            </a:r>
            <a:r>
              <a:rPr lang="en-GB" altLang="it-IT" sz="2800" dirty="0" smtClean="0">
                <a:latin typeface="Corbel" pitchFamily="34" charset="0"/>
              </a:rPr>
              <a:t>)</a:t>
            </a:r>
          </a:p>
          <a:p>
            <a:pPr marL="274320" indent="-274320" eaLnBrk="1" fontAlgn="auto" hangingPunct="1">
              <a:lnSpc>
                <a:spcPct val="80000"/>
              </a:lnSpc>
              <a:spcAft>
                <a:spcPts val="0"/>
              </a:spcAft>
              <a:defRPr/>
            </a:pPr>
            <a:endParaRPr lang="en-GB" altLang="it-IT" sz="2800" dirty="0">
              <a:latin typeface="Corbel" pitchFamily="34" charset="0"/>
            </a:endParaRPr>
          </a:p>
          <a:p>
            <a:pPr marL="0" indent="0" eaLnBrk="1" fontAlgn="auto" hangingPunct="1">
              <a:lnSpc>
                <a:spcPct val="80000"/>
              </a:lnSpc>
              <a:spcAft>
                <a:spcPts val="0"/>
              </a:spcAft>
              <a:buFont typeface="Brush Script MT" pitchFamily="66" charset="0"/>
              <a:buNone/>
              <a:defRPr/>
            </a:pPr>
            <a:r>
              <a:rPr lang="en-GB" altLang="it-IT" sz="2800" dirty="0">
                <a:latin typeface="Corbel" pitchFamily="34" charset="0"/>
              </a:rPr>
              <a:t>Robert patted her head in a friendly manner; and we fell to on our breakfast, which was simple enough, but most delicately cooked, and set on the table with much daintiness. The bread was particularly good, and was of several different kinds, from the big, rather close, dark-coloured, sweet tasting farmhouse loaf, which was most to my liking, to the thin pipe-stems of wheaten crust, such as I have eaten in Turin.</a:t>
            </a:r>
          </a:p>
          <a:p>
            <a:pPr marL="0" indent="0" eaLnBrk="1" fontAlgn="auto" hangingPunct="1">
              <a:lnSpc>
                <a:spcPct val="80000"/>
              </a:lnSpc>
              <a:spcAft>
                <a:spcPts val="0"/>
              </a:spcAft>
              <a:buFont typeface="Brush Script MT" pitchFamily="66" charset="0"/>
              <a:buNone/>
              <a:defRPr/>
            </a:pPr>
            <a:r>
              <a:rPr lang="en-GB" altLang="it-IT" sz="2800" i="1" dirty="0">
                <a:latin typeface="Corbel" pitchFamily="34" charset="0"/>
              </a:rPr>
              <a:t>News from Nowhere</a:t>
            </a:r>
            <a:r>
              <a:rPr lang="en-GB" altLang="it-IT" sz="2800" dirty="0">
                <a:latin typeface="Corbel" pitchFamily="34" charset="0"/>
              </a:rPr>
              <a:t>, 54</a:t>
            </a:r>
          </a:p>
          <a:p>
            <a:pPr marL="0" indent="0" eaLnBrk="1" fontAlgn="auto" hangingPunct="1">
              <a:lnSpc>
                <a:spcPct val="80000"/>
              </a:lnSpc>
              <a:spcAft>
                <a:spcPts val="0"/>
              </a:spcAft>
              <a:buFont typeface="Brush Script MT" pitchFamily="66" charset="0"/>
              <a:buNone/>
              <a:defRPr/>
            </a:pPr>
            <a:r>
              <a:rPr lang="en-GB" altLang="it-IT" sz="2800" dirty="0"/>
              <a:t> </a:t>
            </a:r>
            <a:endParaRPr lang="it-IT" altLang="it-IT"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260350"/>
            <a:ext cx="8229600" cy="1143000"/>
          </a:xfrm>
        </p:spPr>
        <p:txBody>
          <a:bodyPr/>
          <a:lstStyle/>
          <a:p>
            <a:pPr eaLnBrk="1" hangingPunct="1"/>
            <a:r>
              <a:rPr lang="it-IT" altLang="it-IT" smtClean="0"/>
              <a:t>Bread and breadsticks</a:t>
            </a:r>
          </a:p>
        </p:txBody>
      </p:sp>
      <p:sp>
        <p:nvSpPr>
          <p:cNvPr id="35843" name="Rectangle 3"/>
          <p:cNvSpPr>
            <a:spLocks noGrp="1" noChangeArrowheads="1"/>
          </p:cNvSpPr>
          <p:nvPr>
            <p:ph idx="1"/>
          </p:nvPr>
        </p:nvSpPr>
        <p:spPr>
          <a:xfrm>
            <a:off x="611188" y="1412875"/>
            <a:ext cx="7912100" cy="4824413"/>
          </a:xfrm>
        </p:spPr>
        <p:txBody>
          <a:bodyPr/>
          <a:lstStyle/>
          <a:p>
            <a:pPr eaLnBrk="1" hangingPunct="1">
              <a:lnSpc>
                <a:spcPct val="80000"/>
              </a:lnSpc>
            </a:pPr>
            <a:r>
              <a:rPr lang="en-GB" altLang="it-IT" smtClean="0">
                <a:latin typeface="Corbel" pitchFamily="34" charset="0"/>
              </a:rPr>
              <a:t>a value of sacredness </a:t>
            </a:r>
          </a:p>
          <a:p>
            <a:pPr eaLnBrk="1" hangingPunct="1">
              <a:lnSpc>
                <a:spcPct val="80000"/>
              </a:lnSpc>
            </a:pPr>
            <a:r>
              <a:rPr lang="en-GB" altLang="it-IT" smtClean="0">
                <a:latin typeface="Corbel" pitchFamily="34" charset="0"/>
              </a:rPr>
              <a:t>celebration of many rites (e.g. the holy communion,</a:t>
            </a:r>
            <a:r>
              <a:rPr lang="it-IT" altLang="it-IT" smtClean="0">
                <a:latin typeface="Corbel" pitchFamily="34" charset="0"/>
              </a:rPr>
              <a:t> </a:t>
            </a:r>
          </a:p>
          <a:p>
            <a:pPr eaLnBrk="1" hangingPunct="1">
              <a:lnSpc>
                <a:spcPct val="80000"/>
              </a:lnSpc>
            </a:pPr>
            <a:r>
              <a:rPr lang="en-GB" altLang="it-IT" smtClean="0">
                <a:latin typeface="Corbel" pitchFamily="34" charset="0"/>
              </a:rPr>
              <a:t>the adjective good or the noun goodness - Italian phrase ‘</a:t>
            </a:r>
            <a:r>
              <a:rPr lang="en-GB" altLang="it-IT" i="1" smtClean="0">
                <a:latin typeface="Corbel" pitchFamily="34" charset="0"/>
              </a:rPr>
              <a:t>buono come il pane</a:t>
            </a:r>
            <a:r>
              <a:rPr lang="en-GB" altLang="it-IT" smtClean="0">
                <a:latin typeface="Corbel" pitchFamily="34" charset="0"/>
              </a:rPr>
              <a:t>’</a:t>
            </a:r>
            <a:r>
              <a:rPr lang="it-IT" altLang="it-IT" smtClean="0">
                <a:latin typeface="Corbel" pitchFamily="34" charset="0"/>
              </a:rPr>
              <a:t> </a:t>
            </a:r>
          </a:p>
          <a:p>
            <a:pPr eaLnBrk="1" hangingPunct="1">
              <a:lnSpc>
                <a:spcPct val="80000"/>
              </a:lnSpc>
            </a:pPr>
            <a:r>
              <a:rPr lang="en-GB" altLang="it-IT" smtClean="0">
                <a:latin typeface="Corbel" pitchFamily="34" charset="0"/>
              </a:rPr>
              <a:t>Christian tradition, bread as the body of Christ. </a:t>
            </a:r>
          </a:p>
          <a:p>
            <a:pPr eaLnBrk="1" hangingPunct="1">
              <a:lnSpc>
                <a:spcPct val="80000"/>
              </a:lnSpc>
            </a:pPr>
            <a:r>
              <a:rPr lang="en-GB" altLang="it-IT" smtClean="0">
                <a:latin typeface="Corbel" pitchFamily="34" charset="0"/>
              </a:rPr>
              <a:t>the ‘holy’ bread/body of Christ</a:t>
            </a:r>
          </a:p>
          <a:p>
            <a:pPr eaLnBrk="1" hangingPunct="1">
              <a:lnSpc>
                <a:spcPct val="80000"/>
              </a:lnSpc>
            </a:pPr>
            <a:r>
              <a:rPr lang="en-GB" altLang="it-IT" smtClean="0">
                <a:latin typeface="Corbel" pitchFamily="34" charset="0"/>
              </a:rPr>
              <a:t>Gospel: Christ as “the bread of life” (John 6:35) </a:t>
            </a:r>
          </a:p>
          <a:p>
            <a:pPr eaLnBrk="1" hangingPunct="1">
              <a:lnSpc>
                <a:spcPct val="80000"/>
              </a:lnSpc>
            </a:pPr>
            <a:r>
              <a:rPr lang="en-GB" altLang="it-IT" smtClean="0">
                <a:latin typeface="Corbel" pitchFamily="34" charset="0"/>
              </a:rPr>
              <a:t>expression </a:t>
            </a:r>
            <a:r>
              <a:rPr lang="en-GB" altLang="it-IT" i="1" smtClean="0">
                <a:latin typeface="Corbel" pitchFamily="34" charset="0"/>
              </a:rPr>
              <a:t>pane della scienza</a:t>
            </a:r>
            <a:r>
              <a:rPr lang="en-GB" altLang="it-IT" smtClean="0">
                <a:latin typeface="Corbel" pitchFamily="34" charset="0"/>
              </a:rPr>
              <a:t> to indicate the idea of sharing ‘food’ among those who want to know and discover. </a:t>
            </a:r>
          </a:p>
          <a:p>
            <a:pPr eaLnBrk="1" hangingPunct="1">
              <a:lnSpc>
                <a:spcPct val="80000"/>
              </a:lnSpc>
            </a:pPr>
            <a:r>
              <a:rPr lang="en-GB" altLang="it-IT" smtClean="0">
                <a:latin typeface="Corbel" pitchFamily="34" charset="0"/>
              </a:rPr>
              <a:t>Dante’s </a:t>
            </a:r>
            <a:r>
              <a:rPr lang="en-GB" altLang="it-IT" i="1" smtClean="0">
                <a:latin typeface="Corbel" pitchFamily="34" charset="0"/>
              </a:rPr>
              <a:t>Convivio: </a:t>
            </a:r>
            <a:r>
              <a:rPr lang="en-GB" altLang="it-IT" smtClean="0">
                <a:latin typeface="Corbel" pitchFamily="34" charset="0"/>
              </a:rPr>
              <a:t>a meeting of table mates (convivial) who share the angels’ bread (knowledge/erudition). (same image in the works by Saint Augustine)</a:t>
            </a:r>
            <a:r>
              <a:rPr lang="it-IT" altLang="it-IT" smtClean="0">
                <a:latin typeface="Corbel" pitchFamily="34" charset="0"/>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it-IT" altLang="it-IT" smtClean="0"/>
              <a:t>Bread and mankind</a:t>
            </a:r>
          </a:p>
        </p:txBody>
      </p:sp>
      <p:sp>
        <p:nvSpPr>
          <p:cNvPr id="33795" name="Rectangle 3"/>
          <p:cNvSpPr>
            <a:spLocks noGrp="1" noChangeArrowheads="1"/>
          </p:cNvSpPr>
          <p:nvPr>
            <p:ph idx="1"/>
          </p:nvPr>
        </p:nvSpPr>
        <p:spPr>
          <a:xfrm>
            <a:off x="900113" y="1773238"/>
            <a:ext cx="7343775" cy="4464050"/>
          </a:xfrm>
        </p:spPr>
        <p:txBody>
          <a:bodyPr rtlCol="0">
            <a:normAutofit fontScale="92500"/>
          </a:bodyPr>
          <a:lstStyle/>
          <a:p>
            <a:pPr marL="274320" indent="-274320" eaLnBrk="1" fontAlgn="auto" hangingPunct="1">
              <a:lnSpc>
                <a:spcPct val="80000"/>
              </a:lnSpc>
              <a:spcAft>
                <a:spcPts val="0"/>
              </a:spcAft>
              <a:defRPr/>
            </a:pPr>
            <a:r>
              <a:rPr lang="en-GB" altLang="it-IT" dirty="0">
                <a:latin typeface="Corbel" pitchFamily="34" charset="0"/>
              </a:rPr>
              <a:t>Bread-making and resides in the image of popular home knowledge, in the idea of knowing how to do or create things (an artisan / the patience that you need to construct something, and even in the act of making it)</a:t>
            </a:r>
          </a:p>
          <a:p>
            <a:pPr marL="274320" indent="-274320" eaLnBrk="1" fontAlgn="auto" hangingPunct="1">
              <a:lnSpc>
                <a:spcPct val="80000"/>
              </a:lnSpc>
              <a:spcAft>
                <a:spcPts val="0"/>
              </a:spcAft>
              <a:defRPr/>
            </a:pPr>
            <a:r>
              <a:rPr lang="en-GB" altLang="it-IT" dirty="0">
                <a:latin typeface="Corbel" pitchFamily="34" charset="0"/>
              </a:rPr>
              <a:t>employs the metaphor of bread-making in Shakespeare’s </a:t>
            </a:r>
            <a:r>
              <a:rPr lang="en-GB" altLang="it-IT" i="1" dirty="0">
                <a:latin typeface="Corbel" pitchFamily="34" charset="0"/>
              </a:rPr>
              <a:t>Troilus and Cressida</a:t>
            </a:r>
            <a:r>
              <a:rPr lang="en-GB" altLang="it-IT" dirty="0">
                <a:latin typeface="Corbel" pitchFamily="34" charset="0"/>
              </a:rPr>
              <a:t> as a device to point the patience of the lover and not of the loved one. </a:t>
            </a:r>
          </a:p>
          <a:p>
            <a:pPr marL="274320" indent="-274320" eaLnBrk="1" fontAlgn="auto" hangingPunct="1">
              <a:lnSpc>
                <a:spcPct val="80000"/>
              </a:lnSpc>
              <a:spcAft>
                <a:spcPts val="0"/>
              </a:spcAft>
              <a:defRPr/>
            </a:pPr>
            <a:r>
              <a:rPr lang="en-GB" altLang="it-IT" dirty="0">
                <a:latin typeface="Corbel" pitchFamily="34" charset="0"/>
              </a:rPr>
              <a:t>Bread does not exist in nature, but it is made by the man, it is the product of a complex process (cf. history of humankind, from the very beginning to the contemporary age)</a:t>
            </a:r>
          </a:p>
          <a:p>
            <a:pPr marL="274320" indent="-274320" eaLnBrk="1" fontAlgn="auto" hangingPunct="1">
              <a:lnSpc>
                <a:spcPct val="80000"/>
              </a:lnSpc>
              <a:spcAft>
                <a:spcPts val="0"/>
              </a:spcAft>
              <a:defRPr/>
            </a:pPr>
            <a:r>
              <a:rPr lang="en-GB" altLang="it-IT" dirty="0">
                <a:latin typeface="Corbel" pitchFamily="34" charset="0"/>
              </a:rPr>
              <a:t>In the Greek mythology, bread constitutes a food for men only since the gods do not eat it. </a:t>
            </a:r>
          </a:p>
          <a:p>
            <a:pPr marL="274320" indent="-274320" eaLnBrk="1" fontAlgn="auto" hangingPunct="1">
              <a:lnSpc>
                <a:spcPct val="80000"/>
              </a:lnSpc>
              <a:spcAft>
                <a:spcPts val="0"/>
              </a:spcAft>
              <a:defRPr/>
            </a:pPr>
            <a:r>
              <a:rPr lang="en-GB" altLang="it-IT" dirty="0">
                <a:latin typeface="Corbel" pitchFamily="34" charset="0"/>
              </a:rPr>
              <a:t>Polyphemus, the Cyclops that does not look like men, feeds on cheese only, according to the </a:t>
            </a:r>
            <a:r>
              <a:rPr lang="en-GB" altLang="it-IT" i="1" dirty="0">
                <a:latin typeface="Corbel" pitchFamily="34" charset="0"/>
              </a:rPr>
              <a:t>Odyssey </a:t>
            </a:r>
            <a:r>
              <a:rPr lang="en-GB" altLang="it-IT" dirty="0">
                <a:latin typeface="Corbel" pitchFamily="34" charset="0"/>
              </a:rPr>
              <a:t>(IX, 187).</a:t>
            </a:r>
            <a:r>
              <a:rPr lang="en-GB" altLang="it-IT" dirty="0"/>
              <a:t> </a:t>
            </a:r>
            <a:endParaRPr lang="it-IT" alt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5" descr="Image result for pane italiano"/>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it-IT" altLang="it-IT"/>
          </a:p>
        </p:txBody>
      </p:sp>
      <p:pic>
        <p:nvPicPr>
          <p:cNvPr id="37891" name="Picture 7" descr="Image result for pane italiano"/>
          <p:cNvPicPr>
            <a:picLocks noChangeAspect="1" noChangeArrowheads="1"/>
          </p:cNvPicPr>
          <p:nvPr/>
        </p:nvPicPr>
        <p:blipFill>
          <a:blip r:embed="rId2"/>
          <a:srcRect/>
          <a:stretch>
            <a:fillRect/>
          </a:stretch>
        </p:blipFill>
        <p:spPr bwMode="auto">
          <a:xfrm>
            <a:off x="323850" y="3284538"/>
            <a:ext cx="4200525" cy="2784475"/>
          </a:xfrm>
          <a:prstGeom prst="rect">
            <a:avLst/>
          </a:prstGeom>
          <a:noFill/>
          <a:ln w="9525">
            <a:noFill/>
            <a:miter lim="800000"/>
            <a:headEnd/>
            <a:tailEnd/>
          </a:ln>
        </p:spPr>
      </p:pic>
      <p:sp>
        <p:nvSpPr>
          <p:cNvPr id="37892" name="AutoShape 9" descr="Image result for pane italiano"/>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it-IT" altLang="it-IT"/>
          </a:p>
        </p:txBody>
      </p:sp>
      <p:pic>
        <p:nvPicPr>
          <p:cNvPr id="37893" name="Picture 11" descr="Image result for pane italiano"/>
          <p:cNvPicPr>
            <a:picLocks noChangeAspect="1" noChangeArrowheads="1"/>
          </p:cNvPicPr>
          <p:nvPr/>
        </p:nvPicPr>
        <p:blipFill>
          <a:blip r:embed="rId3"/>
          <a:srcRect/>
          <a:stretch>
            <a:fillRect/>
          </a:stretch>
        </p:blipFill>
        <p:spPr bwMode="auto">
          <a:xfrm>
            <a:off x="611188" y="549275"/>
            <a:ext cx="3328987" cy="2493963"/>
          </a:xfrm>
          <a:prstGeom prst="rect">
            <a:avLst/>
          </a:prstGeom>
          <a:noFill/>
          <a:ln w="9525">
            <a:noFill/>
            <a:miter lim="800000"/>
            <a:headEnd/>
            <a:tailEnd/>
          </a:ln>
        </p:spPr>
      </p:pic>
      <p:pic>
        <p:nvPicPr>
          <p:cNvPr id="37894" name="Picture 13" descr="2440-8423"/>
          <p:cNvPicPr>
            <a:picLocks noChangeAspect="1" noChangeArrowheads="1"/>
          </p:cNvPicPr>
          <p:nvPr/>
        </p:nvPicPr>
        <p:blipFill>
          <a:blip r:embed="rId4"/>
          <a:srcRect/>
          <a:stretch>
            <a:fillRect/>
          </a:stretch>
        </p:blipFill>
        <p:spPr bwMode="auto">
          <a:xfrm>
            <a:off x="5292725" y="1196975"/>
            <a:ext cx="3570288" cy="4538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rtlCol="0">
            <a:normAutofit fontScale="90000"/>
          </a:bodyPr>
          <a:lstStyle/>
          <a:p>
            <a:pPr eaLnBrk="1" fontAlgn="auto" hangingPunct="1">
              <a:spcAft>
                <a:spcPts val="0"/>
              </a:spcAft>
              <a:defRPr/>
            </a:pPr>
            <a:r>
              <a:rPr lang="it-IT" altLang="it-IT" sz="4000" dirty="0" err="1"/>
              <a:t>Italian</a:t>
            </a:r>
            <a:r>
              <a:rPr lang="it-IT" altLang="it-IT" sz="4000" dirty="0"/>
              <a:t> </a:t>
            </a:r>
            <a:r>
              <a:rPr lang="it-IT" altLang="it-IT" sz="4000" dirty="0" err="1"/>
              <a:t>phraseology</a:t>
            </a:r>
            <a:r>
              <a:rPr lang="it-IT" altLang="it-IT" sz="4000" dirty="0"/>
              <a:t> </a:t>
            </a:r>
            <a:r>
              <a:rPr lang="it-IT" altLang="it-IT" sz="4000" dirty="0" err="1"/>
              <a:t>related</a:t>
            </a:r>
            <a:r>
              <a:rPr lang="it-IT" altLang="it-IT" sz="4000" dirty="0"/>
              <a:t> </a:t>
            </a:r>
            <a:r>
              <a:rPr lang="it-IT" altLang="it-IT" sz="4000" dirty="0" smtClean="0"/>
              <a:t/>
            </a:r>
            <a:br>
              <a:rPr lang="it-IT" altLang="it-IT" sz="4000" dirty="0" smtClean="0"/>
            </a:br>
            <a:r>
              <a:rPr lang="it-IT" altLang="it-IT" sz="4000" dirty="0" smtClean="0"/>
              <a:t>to </a:t>
            </a:r>
            <a:r>
              <a:rPr lang="it-IT" altLang="it-IT" sz="4000" dirty="0" err="1"/>
              <a:t>bread</a:t>
            </a:r>
            <a:endParaRPr lang="it-IT" altLang="it-IT" sz="4000" dirty="0"/>
          </a:p>
        </p:txBody>
      </p:sp>
      <p:sp>
        <p:nvSpPr>
          <p:cNvPr id="35843" name="Rectangle 3"/>
          <p:cNvSpPr>
            <a:spLocks noGrp="1" noChangeArrowheads="1"/>
          </p:cNvSpPr>
          <p:nvPr>
            <p:ph sz="quarter" idx="13"/>
          </p:nvPr>
        </p:nvSpPr>
        <p:spPr>
          <a:xfrm>
            <a:off x="1298575" y="2120900"/>
            <a:ext cx="3200400" cy="3603625"/>
          </a:xfrm>
        </p:spPr>
        <p:txBody>
          <a:bodyPr rtlCol="0">
            <a:normAutofit fontScale="92500" lnSpcReduction="10000"/>
          </a:bodyPr>
          <a:lstStyle/>
          <a:p>
            <a:pPr marL="274320" indent="-274320" eaLnBrk="1" fontAlgn="auto" hangingPunct="1">
              <a:lnSpc>
                <a:spcPct val="90000"/>
              </a:lnSpc>
              <a:spcAft>
                <a:spcPts val="0"/>
              </a:spcAft>
              <a:defRPr/>
            </a:pPr>
            <a:r>
              <a:rPr lang="en-GB" altLang="it-IT">
                <a:latin typeface="Corbel" pitchFamily="34" charset="0"/>
              </a:rPr>
              <a:t>Andare come il pane</a:t>
            </a:r>
            <a:r>
              <a:rPr lang="it-IT" altLang="it-IT">
                <a:latin typeface="Corbel" pitchFamily="34" charset="0"/>
              </a:rPr>
              <a:t> </a:t>
            </a:r>
          </a:p>
          <a:p>
            <a:pPr marL="274320" indent="-274320" eaLnBrk="1" fontAlgn="auto" hangingPunct="1">
              <a:lnSpc>
                <a:spcPct val="90000"/>
              </a:lnSpc>
              <a:spcAft>
                <a:spcPts val="0"/>
              </a:spcAft>
              <a:defRPr/>
            </a:pPr>
            <a:r>
              <a:rPr lang="it-IT" altLang="it-IT">
                <a:latin typeface="Corbel" pitchFamily="34" charset="0"/>
              </a:rPr>
              <a:t>Avere il pane ma non i denti</a:t>
            </a:r>
          </a:p>
          <a:p>
            <a:pPr marL="274320" indent="-274320" eaLnBrk="1" fontAlgn="auto" hangingPunct="1">
              <a:lnSpc>
                <a:spcPct val="90000"/>
              </a:lnSpc>
              <a:spcAft>
                <a:spcPts val="0"/>
              </a:spcAft>
              <a:defRPr/>
            </a:pPr>
            <a:endParaRPr lang="it-IT" altLang="it-IT">
              <a:latin typeface="Corbel" pitchFamily="34" charset="0"/>
            </a:endParaRPr>
          </a:p>
          <a:p>
            <a:pPr marL="274320" indent="-274320" eaLnBrk="1" fontAlgn="auto" hangingPunct="1">
              <a:lnSpc>
                <a:spcPct val="90000"/>
              </a:lnSpc>
              <a:spcAft>
                <a:spcPts val="0"/>
              </a:spcAft>
              <a:defRPr/>
            </a:pPr>
            <a:r>
              <a:rPr lang="it-IT" altLang="it-IT">
                <a:latin typeface="Corbel" pitchFamily="34" charset="0"/>
              </a:rPr>
              <a:t>Dire pane al pane (e vino al vino)</a:t>
            </a:r>
          </a:p>
          <a:p>
            <a:pPr marL="274320" indent="-274320" eaLnBrk="1" fontAlgn="auto" hangingPunct="1">
              <a:lnSpc>
                <a:spcPct val="90000"/>
              </a:lnSpc>
              <a:spcAft>
                <a:spcPts val="0"/>
              </a:spcAft>
              <a:defRPr/>
            </a:pPr>
            <a:r>
              <a:rPr lang="en-GB" altLang="it-IT">
                <a:latin typeface="Corbel" pitchFamily="34" charset="0"/>
              </a:rPr>
              <a:t>Non avere pane</a:t>
            </a:r>
          </a:p>
          <a:p>
            <a:pPr marL="274320" indent="-274320" eaLnBrk="1" fontAlgn="auto" hangingPunct="1">
              <a:lnSpc>
                <a:spcPct val="90000"/>
              </a:lnSpc>
              <a:spcAft>
                <a:spcPts val="0"/>
              </a:spcAft>
              <a:defRPr/>
            </a:pPr>
            <a:r>
              <a:rPr lang="it-IT" altLang="it-IT">
                <a:latin typeface="Corbel" pitchFamily="34" charset="0"/>
              </a:rPr>
              <a:t>Non è pane per i tuoi denti</a:t>
            </a:r>
          </a:p>
          <a:p>
            <a:pPr marL="274320" indent="-274320" eaLnBrk="1" fontAlgn="auto" hangingPunct="1">
              <a:lnSpc>
                <a:spcPct val="90000"/>
              </a:lnSpc>
              <a:spcAft>
                <a:spcPts val="0"/>
              </a:spcAft>
              <a:defRPr/>
            </a:pPr>
            <a:endParaRPr lang="it-IT" altLang="it-IT">
              <a:latin typeface="Corbel" pitchFamily="34" charset="0"/>
            </a:endParaRPr>
          </a:p>
          <a:p>
            <a:pPr marL="274320" indent="-274320" eaLnBrk="1" fontAlgn="auto" hangingPunct="1">
              <a:lnSpc>
                <a:spcPct val="90000"/>
              </a:lnSpc>
              <a:spcAft>
                <a:spcPts val="0"/>
              </a:spcAft>
              <a:defRPr/>
            </a:pPr>
            <a:r>
              <a:rPr lang="en-GB" altLang="it-IT">
                <a:latin typeface="Corbel" pitchFamily="34" charset="0"/>
              </a:rPr>
              <a:t>Essere pane e vino</a:t>
            </a:r>
            <a:endParaRPr lang="it-IT" altLang="it-IT">
              <a:latin typeface="Corbel" pitchFamily="34" charset="0"/>
            </a:endParaRPr>
          </a:p>
        </p:txBody>
      </p:sp>
      <p:sp>
        <p:nvSpPr>
          <p:cNvPr id="35845" name="Rectangle 5"/>
          <p:cNvSpPr>
            <a:spLocks noGrp="1" noChangeArrowheads="1"/>
          </p:cNvSpPr>
          <p:nvPr>
            <p:ph sz="quarter" idx="14"/>
          </p:nvPr>
        </p:nvSpPr>
        <p:spPr>
          <a:xfrm>
            <a:off x="4664075" y="2119313"/>
            <a:ext cx="3200400" cy="3605212"/>
          </a:xfrm>
        </p:spPr>
        <p:txBody>
          <a:bodyPr rtlCol="0">
            <a:normAutofit fontScale="92500" lnSpcReduction="10000"/>
          </a:bodyPr>
          <a:lstStyle/>
          <a:p>
            <a:pPr marL="274320" indent="-274320" eaLnBrk="1" fontAlgn="auto" hangingPunct="1">
              <a:lnSpc>
                <a:spcPct val="90000"/>
              </a:lnSpc>
              <a:spcAft>
                <a:spcPts val="0"/>
              </a:spcAft>
              <a:defRPr/>
            </a:pPr>
            <a:r>
              <a:rPr lang="en-GB" altLang="it-IT">
                <a:latin typeface="Corbel" pitchFamily="34" charset="0"/>
              </a:rPr>
              <a:t>Sell like hot cakes Have the means but not the knowhow</a:t>
            </a:r>
          </a:p>
          <a:p>
            <a:pPr marL="274320" indent="-274320" eaLnBrk="1" fontAlgn="auto" hangingPunct="1">
              <a:lnSpc>
                <a:spcPct val="90000"/>
              </a:lnSpc>
              <a:spcAft>
                <a:spcPts val="0"/>
              </a:spcAft>
              <a:defRPr/>
            </a:pPr>
            <a:endParaRPr lang="en-GB" altLang="it-IT">
              <a:latin typeface="Corbel" pitchFamily="34" charset="0"/>
            </a:endParaRPr>
          </a:p>
          <a:p>
            <a:pPr marL="274320" indent="-274320" eaLnBrk="1" fontAlgn="auto" hangingPunct="1">
              <a:lnSpc>
                <a:spcPct val="90000"/>
              </a:lnSpc>
              <a:spcAft>
                <a:spcPts val="0"/>
              </a:spcAft>
              <a:defRPr/>
            </a:pPr>
            <a:r>
              <a:rPr lang="en-GB" altLang="it-IT">
                <a:latin typeface="Corbel" pitchFamily="34" charset="0"/>
              </a:rPr>
              <a:t>Call a spade a spade</a:t>
            </a:r>
          </a:p>
          <a:p>
            <a:pPr marL="274320" indent="-274320" eaLnBrk="1" fontAlgn="auto" hangingPunct="1">
              <a:lnSpc>
                <a:spcPct val="90000"/>
              </a:lnSpc>
              <a:spcAft>
                <a:spcPts val="0"/>
              </a:spcAft>
              <a:defRPr/>
            </a:pPr>
            <a:endParaRPr lang="en-GB" altLang="it-IT">
              <a:latin typeface="Corbel" pitchFamily="34" charset="0"/>
            </a:endParaRPr>
          </a:p>
          <a:p>
            <a:pPr marL="274320" indent="-274320" eaLnBrk="1" fontAlgn="auto" hangingPunct="1">
              <a:lnSpc>
                <a:spcPct val="90000"/>
              </a:lnSpc>
              <a:spcAft>
                <a:spcPts val="0"/>
              </a:spcAft>
              <a:defRPr/>
            </a:pPr>
            <a:r>
              <a:rPr lang="en-GB" altLang="it-IT">
                <a:latin typeface="Corbel" pitchFamily="34" charset="0"/>
              </a:rPr>
              <a:t>Be poor</a:t>
            </a:r>
          </a:p>
          <a:p>
            <a:pPr marL="274320" indent="-274320" eaLnBrk="1" fontAlgn="auto" hangingPunct="1">
              <a:lnSpc>
                <a:spcPct val="90000"/>
              </a:lnSpc>
              <a:spcAft>
                <a:spcPts val="0"/>
              </a:spcAft>
              <a:defRPr/>
            </a:pPr>
            <a:r>
              <a:rPr lang="en-GB" altLang="it-IT">
                <a:latin typeface="Corbel" pitchFamily="34" charset="0"/>
              </a:rPr>
              <a:t>Be more than one can handle / be beyond one’s means</a:t>
            </a:r>
          </a:p>
          <a:p>
            <a:pPr marL="274320" indent="-274320" eaLnBrk="1" fontAlgn="auto" hangingPunct="1">
              <a:lnSpc>
                <a:spcPct val="90000"/>
              </a:lnSpc>
              <a:spcAft>
                <a:spcPts val="0"/>
              </a:spcAft>
              <a:defRPr/>
            </a:pPr>
            <a:r>
              <a:rPr lang="en-GB" altLang="it-IT">
                <a:latin typeface="Corbel" pitchFamily="34" charset="0"/>
              </a:rPr>
              <a:t>Be hand in glove</a:t>
            </a:r>
            <a:endParaRPr lang="it-IT" altLang="it-IT">
              <a:latin typeface="Corbe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it-IT" altLang="it-IT" smtClean="0"/>
          </a:p>
        </p:txBody>
      </p:sp>
      <p:sp>
        <p:nvSpPr>
          <p:cNvPr id="39939" name="Rectangle 3"/>
          <p:cNvSpPr>
            <a:spLocks noGrp="1" noChangeArrowheads="1"/>
          </p:cNvSpPr>
          <p:nvPr>
            <p:ph idx="1"/>
          </p:nvPr>
        </p:nvSpPr>
        <p:spPr/>
        <p:txBody>
          <a:bodyPr/>
          <a:lstStyle/>
          <a:p>
            <a:pPr eaLnBrk="1" hangingPunct="1"/>
            <a:r>
              <a:rPr lang="it-IT" altLang="it-IT" smtClean="0">
                <a:latin typeface="Corbel" pitchFamily="34" charset="0"/>
              </a:rPr>
              <a:t>other locutions “se non è zuppa è pan bagnato / mangiare pane a tradimento / misurare il pane / portare via il pane di bocca da qualcuno / non si vive di solo pane”, </a:t>
            </a:r>
          </a:p>
          <a:p>
            <a:pPr eaLnBrk="1" hangingPunct="1"/>
            <a:r>
              <a:rPr lang="it-IT" altLang="it-IT" smtClean="0">
                <a:latin typeface="Corbel" pitchFamily="34" charset="0"/>
              </a:rPr>
              <a:t>Cf. Biblical quotation transformed into a proverb, from Matthew 4.4. and Luke 4.4. (‘Man does not live on bread alone’)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it-IT" altLang="it-IT" smtClean="0"/>
              <a:t>Turin breadsticks</a:t>
            </a:r>
          </a:p>
        </p:txBody>
      </p:sp>
      <p:sp>
        <p:nvSpPr>
          <p:cNvPr id="40963" name="Rectangle 3"/>
          <p:cNvSpPr>
            <a:spLocks noGrp="1" noChangeArrowheads="1"/>
          </p:cNvSpPr>
          <p:nvPr>
            <p:ph idx="1"/>
          </p:nvPr>
        </p:nvSpPr>
        <p:spPr/>
        <p:txBody>
          <a:bodyPr/>
          <a:lstStyle/>
          <a:p>
            <a:pPr eaLnBrk="1" hangingPunct="1">
              <a:lnSpc>
                <a:spcPct val="90000"/>
              </a:lnSpc>
              <a:tabLst>
                <a:tab pos="5740400" algn="l"/>
              </a:tabLst>
            </a:pPr>
            <a:r>
              <a:rPr lang="en-GB" altLang="it-IT" smtClean="0">
                <a:latin typeface="Corbel" pitchFamily="34" charset="0"/>
              </a:rPr>
              <a:t>Breadsticks (</a:t>
            </a:r>
            <a:r>
              <a:rPr lang="en-GB" altLang="it-IT" i="1" smtClean="0">
                <a:latin typeface="Corbel" pitchFamily="34" charset="0"/>
              </a:rPr>
              <a:t>grissini</a:t>
            </a:r>
            <a:r>
              <a:rPr lang="en-GB" altLang="it-IT" smtClean="0">
                <a:latin typeface="Corbel" pitchFamily="34" charset="0"/>
              </a:rPr>
              <a:t>) in the city of Chieri, on the outskirts of Turin</a:t>
            </a:r>
          </a:p>
          <a:p>
            <a:pPr eaLnBrk="1" hangingPunct="1">
              <a:lnSpc>
                <a:spcPct val="90000"/>
              </a:lnSpc>
              <a:tabLst>
                <a:tab pos="5740400" algn="l"/>
              </a:tabLst>
            </a:pPr>
            <a:r>
              <a:rPr lang="en-GB" altLang="it-IT" smtClean="0">
                <a:latin typeface="Corbel" pitchFamily="34" charset="0"/>
              </a:rPr>
              <a:t>the story of the breadstick is tied to Antonio Brunero, a baker who first made this type of bread in 1679, for the new 9 year old King Vittorio Amedeo II, (the typical long and thin loaves of bread of that period were turned and stretched into pipes or sticks) </a:t>
            </a:r>
          </a:p>
          <a:p>
            <a:pPr eaLnBrk="1" hangingPunct="1">
              <a:lnSpc>
                <a:spcPct val="90000"/>
              </a:lnSpc>
              <a:tabLst>
                <a:tab pos="5740400" algn="l"/>
              </a:tabLst>
            </a:pPr>
            <a:r>
              <a:rPr lang="en-GB" altLang="it-IT" i="1" smtClean="0">
                <a:latin typeface="Corbel" pitchFamily="34" charset="0"/>
              </a:rPr>
              <a:t>Rubatà</a:t>
            </a:r>
            <a:r>
              <a:rPr lang="en-GB" altLang="it-IT" smtClean="0">
                <a:latin typeface="Corbel" pitchFamily="34" charset="0"/>
              </a:rPr>
              <a:t>: in Piedmontese (Italian regional dialect) ‘fallen/rolled’</a:t>
            </a:r>
            <a:endParaRPr lang="it-IT" altLang="it-IT" smtClean="0">
              <a:latin typeface="Corbe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Chieri"/>
          <p:cNvPicPr>
            <a:picLocks noGrp="1" noChangeAspect="1" noChangeArrowheads="1"/>
          </p:cNvPicPr>
          <p:nvPr>
            <p:ph idx="4294967295"/>
          </p:nvPr>
        </p:nvPicPr>
        <p:blipFill>
          <a:blip r:embed="rId2"/>
          <a:srcRect/>
          <a:stretch>
            <a:fillRect/>
          </a:stretch>
        </p:blipFill>
        <p:spPr>
          <a:xfrm>
            <a:off x="3059113" y="2924175"/>
            <a:ext cx="5715000" cy="3533775"/>
          </a:xfrm>
          <a:noFill/>
        </p:spPr>
      </p:pic>
      <p:sp>
        <p:nvSpPr>
          <p:cNvPr id="41987" name="AutoShape 6" descr="Image result for chieri grissini"/>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it-IT" altLang="it-IT"/>
          </a:p>
        </p:txBody>
      </p:sp>
      <p:sp>
        <p:nvSpPr>
          <p:cNvPr id="41988" name="AutoShape 8" descr="Image result for chieri grissin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it-IT" altLang="it-IT"/>
          </a:p>
        </p:txBody>
      </p:sp>
      <p:sp>
        <p:nvSpPr>
          <p:cNvPr id="41989" name="AutoShape 10" descr="Image result for chieri grissin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it-IT" altLang="it-IT"/>
          </a:p>
        </p:txBody>
      </p:sp>
      <p:pic>
        <p:nvPicPr>
          <p:cNvPr id="41990" name="Picture 12" descr="Image result for chieri grissini"/>
          <p:cNvPicPr>
            <a:picLocks noChangeAspect="1" noChangeArrowheads="1"/>
          </p:cNvPicPr>
          <p:nvPr/>
        </p:nvPicPr>
        <p:blipFill>
          <a:blip r:embed="rId3"/>
          <a:srcRect/>
          <a:stretch>
            <a:fillRect/>
          </a:stretch>
        </p:blipFill>
        <p:spPr bwMode="auto">
          <a:xfrm>
            <a:off x="307975" y="379413"/>
            <a:ext cx="4308475" cy="221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8313" y="260350"/>
            <a:ext cx="8229600" cy="1143000"/>
          </a:xfrm>
        </p:spPr>
        <p:txBody>
          <a:bodyPr/>
          <a:lstStyle/>
          <a:p>
            <a:pPr eaLnBrk="1" hangingPunct="1"/>
            <a:r>
              <a:rPr lang="it-IT" altLang="it-IT" smtClean="0"/>
              <a:t>Italian food in the world</a:t>
            </a:r>
          </a:p>
        </p:txBody>
      </p:sp>
      <p:pic>
        <p:nvPicPr>
          <p:cNvPr id="43011" name="Picture 2" descr="C:\Users\adami\Desktop\Italian preudice.jpg"/>
          <p:cNvPicPr>
            <a:picLocks noGrp="1" noChangeAspect="1" noChangeArrowheads="1"/>
          </p:cNvPicPr>
          <p:nvPr>
            <p:ph idx="1"/>
          </p:nvPr>
        </p:nvPicPr>
        <p:blipFill>
          <a:blip r:embed="rId2"/>
          <a:srcRect/>
          <a:stretch>
            <a:fillRect/>
          </a:stretch>
        </p:blipFill>
        <p:spPr>
          <a:xfrm>
            <a:off x="2036763" y="2119313"/>
            <a:ext cx="5049837" cy="3603625"/>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GB" altLang="it-IT" sz="3600" smtClean="0"/>
              <a:t>Food discourse through </a:t>
            </a:r>
            <a:br>
              <a:rPr lang="en-GB" altLang="it-IT" sz="3600" smtClean="0"/>
            </a:br>
            <a:r>
              <a:rPr lang="en-GB" altLang="it-IT" sz="3600" smtClean="0"/>
              <a:t>in the recipe types:</a:t>
            </a:r>
            <a:endParaRPr lang="it-IT" altLang="it-IT" sz="3600" smtClean="0"/>
          </a:p>
        </p:txBody>
      </p:sp>
      <p:sp>
        <p:nvSpPr>
          <p:cNvPr id="41987" name="Rectangle 3"/>
          <p:cNvSpPr>
            <a:spLocks noGrp="1" noChangeArrowheads="1"/>
          </p:cNvSpPr>
          <p:nvPr>
            <p:ph idx="1"/>
          </p:nvPr>
        </p:nvSpPr>
        <p:spPr/>
        <p:txBody>
          <a:bodyPr rtlCol="0">
            <a:normAutofit fontScale="85000" lnSpcReduction="10000"/>
          </a:bodyPr>
          <a:lstStyle/>
          <a:p>
            <a:pPr marL="274320" indent="-274320" eaLnBrk="1" fontAlgn="auto" hangingPunct="1">
              <a:lnSpc>
                <a:spcPct val="80000"/>
              </a:lnSpc>
              <a:spcAft>
                <a:spcPts val="0"/>
              </a:spcAft>
              <a:defRPr/>
            </a:pPr>
            <a:r>
              <a:rPr lang="en-GB" altLang="it-IT" sz="2000">
                <a:latin typeface="Corbel" pitchFamily="34" charset="0"/>
              </a:rPr>
              <a:t>Structural patterns of recipes: </a:t>
            </a:r>
            <a:r>
              <a:rPr lang="en-GB" altLang="it-IT" sz="2000" b="1">
                <a:latin typeface="Corbel" pitchFamily="34" charset="0"/>
              </a:rPr>
              <a:t>title</a:t>
            </a:r>
            <a:r>
              <a:rPr lang="en-GB" altLang="it-IT" sz="2000">
                <a:latin typeface="Corbel" pitchFamily="34" charset="0"/>
              </a:rPr>
              <a:t>  (a nominal group or a noun phrase), </a:t>
            </a:r>
            <a:r>
              <a:rPr lang="en-GB" altLang="it-IT" sz="2000" b="1">
                <a:latin typeface="Corbel" pitchFamily="34" charset="0"/>
              </a:rPr>
              <a:t>enticement</a:t>
            </a:r>
            <a:r>
              <a:rPr lang="en-GB" altLang="it-IT" sz="2000">
                <a:latin typeface="Corbel" pitchFamily="34" charset="0"/>
              </a:rPr>
              <a:t> (a full sentence with a ‘be’ clause followed by positive attitudinal words like “traditional, succulent or tempting”), </a:t>
            </a:r>
            <a:r>
              <a:rPr lang="en-GB" altLang="it-IT" sz="2000" b="1">
                <a:latin typeface="Corbel" pitchFamily="34" charset="0"/>
              </a:rPr>
              <a:t>ingredients</a:t>
            </a:r>
            <a:r>
              <a:rPr lang="en-GB" altLang="it-IT" sz="2000">
                <a:latin typeface="Corbel" pitchFamily="34" charset="0"/>
              </a:rPr>
              <a:t>  (a sequence of nominal groups whose head is premodified by measuring words, sometimes with abbreviations: “90g (3 ½ oz) fresh white breadcrumbs”), </a:t>
            </a:r>
            <a:r>
              <a:rPr lang="en-GB" altLang="it-IT" sz="2000" b="1">
                <a:latin typeface="Corbel" pitchFamily="34" charset="0"/>
              </a:rPr>
              <a:t>method</a:t>
            </a:r>
            <a:r>
              <a:rPr lang="en-GB" altLang="it-IT" sz="2000">
                <a:latin typeface="Corbel" pitchFamily="34" charset="0"/>
              </a:rPr>
              <a:t>  (clauses in the imperative mood, meanings of location, time and manner, with action-oriented verbs) and </a:t>
            </a:r>
            <a:r>
              <a:rPr lang="en-GB" altLang="it-IT" sz="2000" b="1">
                <a:latin typeface="Corbel" pitchFamily="34" charset="0"/>
              </a:rPr>
              <a:t>serving</a:t>
            </a:r>
            <a:r>
              <a:rPr lang="en-GB" altLang="it-IT" sz="2000">
                <a:latin typeface="Corbel" pitchFamily="34" charset="0"/>
              </a:rPr>
              <a:t> </a:t>
            </a:r>
            <a:r>
              <a:rPr lang="en-GB" altLang="it-IT" sz="2000" b="1">
                <a:latin typeface="Corbel" pitchFamily="34" charset="0"/>
              </a:rPr>
              <a:t>quantity</a:t>
            </a:r>
            <a:r>
              <a:rPr lang="en-GB" altLang="it-IT" sz="2000">
                <a:latin typeface="Corbel" pitchFamily="34" charset="0"/>
              </a:rPr>
              <a:t>  (Eggins 2005: 68)</a:t>
            </a:r>
          </a:p>
          <a:p>
            <a:pPr marL="274320" indent="-274320" eaLnBrk="1" fontAlgn="auto" hangingPunct="1">
              <a:lnSpc>
                <a:spcPct val="80000"/>
              </a:lnSpc>
              <a:spcAft>
                <a:spcPts val="0"/>
              </a:spcAft>
              <a:buFontTx/>
              <a:buNone/>
              <a:defRPr/>
            </a:pPr>
            <a:endParaRPr lang="en-GB" altLang="it-IT" sz="2000">
              <a:latin typeface="Corbel" pitchFamily="34" charset="0"/>
            </a:endParaRPr>
          </a:p>
          <a:p>
            <a:pPr marL="274320" indent="-274320" eaLnBrk="1" fontAlgn="auto" hangingPunct="1">
              <a:lnSpc>
                <a:spcPct val="80000"/>
              </a:lnSpc>
              <a:spcAft>
                <a:spcPts val="0"/>
              </a:spcAft>
              <a:defRPr/>
            </a:pPr>
            <a:r>
              <a:rPr lang="en-GB" altLang="it-IT" sz="2000">
                <a:latin typeface="Corbel" pitchFamily="34" charset="0"/>
              </a:rPr>
              <a:t>“recipe-writing is an art form that has changed over time, and as with menus, the changes are related to the writer’s assumptions about the relationship shared with the reader” (Lakoff 2005: 157)</a:t>
            </a:r>
          </a:p>
          <a:p>
            <a:pPr marL="274320" indent="-274320" eaLnBrk="1" fontAlgn="auto" hangingPunct="1">
              <a:lnSpc>
                <a:spcPct val="80000"/>
              </a:lnSpc>
              <a:spcAft>
                <a:spcPts val="0"/>
              </a:spcAft>
              <a:defRPr/>
            </a:pPr>
            <a:endParaRPr lang="en-GB" altLang="it-IT" sz="2000">
              <a:latin typeface="Corbel" pitchFamily="34" charset="0"/>
            </a:endParaRPr>
          </a:p>
          <a:p>
            <a:pPr marL="274320" indent="-274320" eaLnBrk="1" fontAlgn="auto" hangingPunct="1">
              <a:lnSpc>
                <a:spcPct val="80000"/>
              </a:lnSpc>
              <a:spcAft>
                <a:spcPts val="0"/>
              </a:spcAft>
              <a:defRPr/>
            </a:pPr>
            <a:r>
              <a:rPr lang="en-GB" altLang="it-IT" sz="2000">
                <a:latin typeface="Corbel" pitchFamily="34" charset="0"/>
              </a:rPr>
              <a:t>food and meals “serve as a vehicle of bonding, affiliation, belonging, acceptance, and therefore esteem, as well as a means of self-actualization” (Perianova 2006: 23)</a:t>
            </a:r>
          </a:p>
          <a:p>
            <a:pPr marL="274320" indent="-274320" eaLnBrk="1" fontAlgn="auto" hangingPunct="1">
              <a:spcAft>
                <a:spcPts val="0"/>
              </a:spcAft>
              <a:defRPr/>
            </a:pPr>
            <a:endParaRPr lang="it-IT" altLang="it-IT">
              <a:latin typeface="Corbe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95375" y="817563"/>
            <a:ext cx="6964363" cy="1027112"/>
          </a:xfrm>
        </p:spPr>
        <p:txBody>
          <a:bodyPr/>
          <a:lstStyle/>
          <a:p>
            <a:pPr eaLnBrk="1" hangingPunct="1"/>
            <a:r>
              <a:rPr lang="it-IT" altLang="it-IT" smtClean="0"/>
              <a:t>Italian food discourse</a:t>
            </a:r>
          </a:p>
        </p:txBody>
      </p:sp>
      <p:sp>
        <p:nvSpPr>
          <p:cNvPr id="8195" name="Rectangle 3"/>
          <p:cNvSpPr>
            <a:spLocks noGrp="1" noChangeArrowheads="1"/>
          </p:cNvSpPr>
          <p:nvPr>
            <p:ph idx="1"/>
          </p:nvPr>
        </p:nvSpPr>
        <p:spPr>
          <a:xfrm>
            <a:off x="1463675" y="1773238"/>
            <a:ext cx="6196013" cy="3949700"/>
          </a:xfrm>
        </p:spPr>
        <p:txBody>
          <a:bodyPr/>
          <a:lstStyle/>
          <a:p>
            <a:pPr eaLnBrk="1" hangingPunct="1">
              <a:defRPr/>
            </a:pPr>
            <a:r>
              <a:rPr lang="en-GB" altLang="it-IT" dirty="0" smtClean="0">
                <a:latin typeface="Corbel" pitchFamily="34" charset="0"/>
              </a:rPr>
              <a:t>Popularity of Italian food: </a:t>
            </a:r>
            <a:r>
              <a:rPr lang="en-GB" altLang="it-IT" dirty="0" smtClean="0">
                <a:latin typeface="Corbel" pitchFamily="34" charset="0"/>
                <a:hlinkClick r:id="rId2"/>
              </a:rPr>
              <a:t>http://www.fedrest.com/italian.html</a:t>
            </a:r>
            <a:r>
              <a:rPr lang="en-GB" altLang="it-IT" dirty="0" smtClean="0">
                <a:latin typeface="Corbel" pitchFamily="34" charset="0"/>
              </a:rPr>
              <a:t> </a:t>
            </a:r>
          </a:p>
          <a:p>
            <a:pPr marL="274320" indent="-274320" eaLnBrk="1" fontAlgn="auto" hangingPunct="1">
              <a:lnSpc>
                <a:spcPct val="90000"/>
              </a:lnSpc>
              <a:spcAft>
                <a:spcPts val="0"/>
              </a:spcAft>
              <a:defRPr/>
            </a:pPr>
            <a:r>
              <a:rPr lang="en-GB" altLang="it-IT" dirty="0" smtClean="0">
                <a:latin typeface="Corbel" pitchFamily="34" charset="0"/>
              </a:rPr>
              <a:t>The University of Gastronomic Sciences, </a:t>
            </a:r>
            <a:r>
              <a:rPr lang="en-GB" altLang="it-IT" dirty="0" err="1" smtClean="0">
                <a:latin typeface="Corbel" pitchFamily="34" charset="0"/>
              </a:rPr>
              <a:t>Pollenzo</a:t>
            </a:r>
            <a:r>
              <a:rPr lang="en-GB" altLang="it-IT" dirty="0" smtClean="0">
                <a:latin typeface="Corbel" pitchFamily="34" charset="0"/>
              </a:rPr>
              <a:t> (Italy) </a:t>
            </a:r>
            <a:r>
              <a:rPr lang="en-GB" altLang="it-IT" dirty="0" smtClean="0">
                <a:latin typeface="Corbel" pitchFamily="34" charset="0"/>
                <a:hlinkClick r:id="rId3"/>
              </a:rPr>
              <a:t>http://www.unisg.it/en/</a:t>
            </a:r>
            <a:endParaRPr lang="en-GB" altLang="it-IT" dirty="0" smtClean="0">
              <a:latin typeface="Corbel" pitchFamily="34" charset="0"/>
            </a:endParaRPr>
          </a:p>
          <a:p>
            <a:pPr marL="274320" indent="-274320" eaLnBrk="1" fontAlgn="auto" hangingPunct="1">
              <a:lnSpc>
                <a:spcPct val="90000"/>
              </a:lnSpc>
              <a:spcAft>
                <a:spcPts val="0"/>
              </a:spcAft>
              <a:defRPr/>
            </a:pPr>
            <a:r>
              <a:rPr lang="en-GB" altLang="it-IT" dirty="0" smtClean="0">
                <a:latin typeface="Corbel" pitchFamily="34" charset="0"/>
              </a:rPr>
              <a:t>Idea of Slow food </a:t>
            </a:r>
            <a:r>
              <a:rPr lang="en-GB" altLang="it-IT" dirty="0" smtClean="0">
                <a:latin typeface="Corbel" pitchFamily="34" charset="0"/>
                <a:hlinkClick r:id="rId4"/>
              </a:rPr>
              <a:t>http://www.slowfood.com/</a:t>
            </a:r>
            <a:r>
              <a:rPr lang="en-GB" altLang="it-IT" dirty="0" smtClean="0">
                <a:latin typeface="Corbel" pitchFamily="34" charset="0"/>
              </a:rPr>
              <a:t> </a:t>
            </a:r>
          </a:p>
          <a:p>
            <a:pPr marL="274320" indent="-274320" eaLnBrk="1" fontAlgn="auto" hangingPunct="1">
              <a:lnSpc>
                <a:spcPct val="90000"/>
              </a:lnSpc>
              <a:spcAft>
                <a:spcPts val="0"/>
              </a:spcAft>
              <a:defRPr/>
            </a:pPr>
            <a:r>
              <a:rPr lang="en-GB" altLang="it-IT" dirty="0" smtClean="0">
                <a:latin typeface="Corbel" pitchFamily="34" charset="0"/>
              </a:rPr>
              <a:t>Cheese </a:t>
            </a:r>
            <a:r>
              <a:rPr lang="en-GB" altLang="it-IT" dirty="0" smtClean="0">
                <a:latin typeface="Corbel" pitchFamily="34" charset="0"/>
                <a:hlinkClick r:id="rId5"/>
              </a:rPr>
              <a:t>www.cheese.slowfood.com</a:t>
            </a:r>
            <a:r>
              <a:rPr lang="en-GB" altLang="it-IT" dirty="0" smtClean="0">
                <a:latin typeface="Corbel" pitchFamily="34" charset="0"/>
              </a:rPr>
              <a:t> </a:t>
            </a:r>
          </a:p>
          <a:p>
            <a:pPr eaLnBrk="1" hangingPunct="1">
              <a:defRPr/>
            </a:pPr>
            <a:r>
              <a:rPr lang="en-GB" altLang="it-IT" dirty="0" smtClean="0">
                <a:latin typeface="Corbel" pitchFamily="34" charset="0"/>
              </a:rPr>
              <a:t>Language (of food) as a social practice (Alistair Pennycook)</a:t>
            </a:r>
          </a:p>
          <a:p>
            <a:pPr eaLnBrk="1" hangingPunct="1">
              <a:defRPr/>
            </a:pPr>
            <a:r>
              <a:rPr lang="en-GB" altLang="it-IT" dirty="0" smtClean="0">
                <a:latin typeface="Corbel" pitchFamily="34" charset="0"/>
              </a:rPr>
              <a:t>Methodology: cultural studies, literary studies, stylistics, comparative literature, critical discourse analysis </a:t>
            </a:r>
          </a:p>
          <a:p>
            <a:pPr eaLnBrk="1" hangingPunct="1">
              <a:defRPr/>
            </a:pPr>
            <a:endParaRPr lang="it-IT" altLang="it-IT" dirty="0" smtClean="0">
              <a:latin typeface="Corbe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GB" altLang="it-IT" dirty="0"/>
              <a:t>Italian food </a:t>
            </a:r>
            <a:r>
              <a:rPr lang="en-GB" altLang="it-IT" dirty="0" smtClean="0"/>
              <a:t>discourse </a:t>
            </a:r>
            <a:br>
              <a:rPr lang="en-GB" altLang="it-IT" dirty="0" smtClean="0"/>
            </a:br>
            <a:r>
              <a:rPr lang="en-GB" altLang="it-IT" dirty="0" smtClean="0"/>
              <a:t>as a genre</a:t>
            </a:r>
            <a:endParaRPr lang="it-IT" altLang="it-IT" dirty="0"/>
          </a:p>
        </p:txBody>
      </p:sp>
      <p:sp>
        <p:nvSpPr>
          <p:cNvPr id="45059" name="Rectangle 3"/>
          <p:cNvSpPr>
            <a:spLocks noGrp="1" noChangeArrowheads="1"/>
          </p:cNvSpPr>
          <p:nvPr>
            <p:ph idx="1"/>
          </p:nvPr>
        </p:nvSpPr>
        <p:spPr/>
        <p:txBody>
          <a:bodyPr/>
          <a:lstStyle/>
          <a:p>
            <a:pPr eaLnBrk="1" hangingPunct="1">
              <a:buFontTx/>
              <a:buNone/>
            </a:pPr>
            <a:r>
              <a:rPr lang="en-GB" altLang="it-IT" smtClean="0">
                <a:latin typeface="Corbel" pitchFamily="34" charset="0"/>
              </a:rPr>
              <a:t>Two textual realisations of the recipe genre:</a:t>
            </a:r>
          </a:p>
          <a:p>
            <a:pPr eaLnBrk="1" hangingPunct="1"/>
            <a:r>
              <a:rPr lang="en-GB" altLang="it-IT" smtClean="0">
                <a:latin typeface="Corbel" pitchFamily="34" charset="0"/>
              </a:rPr>
              <a:t>Recipes contained in advertising material freely available in British supermarket Safeway (1990s)</a:t>
            </a:r>
          </a:p>
          <a:p>
            <a:pPr eaLnBrk="1" hangingPunct="1"/>
            <a:r>
              <a:rPr lang="en-GB" altLang="it-IT" smtClean="0">
                <a:latin typeface="Corbel" pitchFamily="34" charset="0"/>
              </a:rPr>
              <a:t>Recipes from a cookery book by celebrity chef Jamie Oliver (2005)</a:t>
            </a:r>
          </a:p>
          <a:p>
            <a:pPr eaLnBrk="1" hangingPunct="1"/>
            <a:endParaRPr lang="it-IT" altLang="it-IT" smtClean="0">
              <a:latin typeface="Corbe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ChangeAspect="1" noChangeArrowheads="1"/>
          </p:cNvPicPr>
          <p:nvPr/>
        </p:nvPicPr>
        <p:blipFill>
          <a:blip r:embed="rId2" cstate="print"/>
          <a:srcRect/>
          <a:stretch>
            <a:fillRect/>
          </a:stretch>
        </p:blipFill>
        <p:spPr bwMode="auto">
          <a:xfrm>
            <a:off x="971550" y="901700"/>
            <a:ext cx="3240088" cy="4673600"/>
          </a:xfrm>
          <a:prstGeom prst="rect">
            <a:avLst/>
          </a:prstGeom>
          <a:noFill/>
          <a:ln w="9525">
            <a:noFill/>
            <a:miter lim="800000"/>
            <a:headEnd/>
            <a:tailEnd/>
          </a:ln>
        </p:spPr>
      </p:pic>
      <p:pic>
        <p:nvPicPr>
          <p:cNvPr id="46083" name="Picture 5"/>
          <p:cNvPicPr>
            <a:picLocks noChangeAspect="1" noChangeArrowheads="1"/>
          </p:cNvPicPr>
          <p:nvPr/>
        </p:nvPicPr>
        <p:blipFill>
          <a:blip r:embed="rId3"/>
          <a:srcRect/>
          <a:stretch>
            <a:fillRect/>
          </a:stretch>
        </p:blipFill>
        <p:spPr bwMode="auto">
          <a:xfrm>
            <a:off x="4356100" y="538163"/>
            <a:ext cx="3705225"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title"/>
          </p:nvPr>
        </p:nvSpPr>
        <p:spPr/>
        <p:txBody>
          <a:bodyPr/>
          <a:lstStyle/>
          <a:p>
            <a:pPr eaLnBrk="1" hangingPunct="1"/>
            <a:r>
              <a:rPr lang="it-IT" altLang="it-IT" smtClean="0"/>
              <a:t>Stylistic features</a:t>
            </a:r>
          </a:p>
        </p:txBody>
      </p:sp>
      <p:sp>
        <p:nvSpPr>
          <p:cNvPr id="45061" name="Rectangle 5"/>
          <p:cNvSpPr>
            <a:spLocks noGrp="1" noChangeArrowheads="1"/>
          </p:cNvSpPr>
          <p:nvPr>
            <p:ph idx="1"/>
          </p:nvPr>
        </p:nvSpPr>
        <p:spPr/>
        <p:txBody>
          <a:bodyPr rtlCol="0">
            <a:normAutofit fontScale="85000" lnSpcReduction="10000"/>
          </a:bodyPr>
          <a:lstStyle/>
          <a:p>
            <a:pPr marL="274320" indent="-274320" eaLnBrk="1" fontAlgn="auto" hangingPunct="1">
              <a:spcAft>
                <a:spcPts val="0"/>
              </a:spcAft>
              <a:defRPr/>
            </a:pPr>
            <a:r>
              <a:rPr lang="en-GB" altLang="it-IT" sz="2800" dirty="0">
                <a:latin typeface="Corbel" pitchFamily="34" charset="0"/>
              </a:rPr>
              <a:t>Italian style and flair”</a:t>
            </a:r>
          </a:p>
          <a:p>
            <a:pPr marL="274320" indent="-274320" eaLnBrk="1" fontAlgn="auto" hangingPunct="1">
              <a:spcAft>
                <a:spcPts val="0"/>
              </a:spcAft>
              <a:defRPr/>
            </a:pPr>
            <a:r>
              <a:rPr lang="en-GB" altLang="it-IT" sz="2800" dirty="0">
                <a:latin typeface="Corbel" pitchFamily="34" charset="0"/>
              </a:rPr>
              <a:t>‘Italian feast menu’: fettucine with creamy spring vegetable sauce, oven-baked turkey with pesto crust, </a:t>
            </a:r>
            <a:r>
              <a:rPr lang="en-GB" altLang="it-IT" sz="2800" dirty="0" err="1">
                <a:latin typeface="Corbel" pitchFamily="34" charset="0"/>
              </a:rPr>
              <a:t>amaretti</a:t>
            </a:r>
            <a:r>
              <a:rPr lang="en-GB" altLang="it-IT" sz="2800" dirty="0">
                <a:latin typeface="Corbel" pitchFamily="34" charset="0"/>
              </a:rPr>
              <a:t> Sicilian cheesecake</a:t>
            </a:r>
          </a:p>
          <a:p>
            <a:pPr marL="274320" indent="-274320" eaLnBrk="1" fontAlgn="auto" hangingPunct="1">
              <a:spcAft>
                <a:spcPts val="0"/>
              </a:spcAft>
              <a:defRPr/>
            </a:pPr>
            <a:r>
              <a:rPr lang="en-GB" altLang="it-IT" sz="2800" dirty="0">
                <a:solidFill>
                  <a:srgbClr val="92D050"/>
                </a:solidFill>
                <a:latin typeface="Corbel" pitchFamily="34" charset="0"/>
              </a:rPr>
              <a:t>We’ve</a:t>
            </a:r>
            <a:r>
              <a:rPr lang="en-GB" altLang="it-IT" sz="2800" dirty="0">
                <a:latin typeface="Corbel" pitchFamily="34" charset="0"/>
              </a:rPr>
              <a:t> </a:t>
            </a:r>
            <a:r>
              <a:rPr lang="en-GB" altLang="it-IT" sz="2800" dirty="0">
                <a:solidFill>
                  <a:schemeClr val="bg1"/>
                </a:solidFill>
                <a:effectLst>
                  <a:outerShdw blurRad="38100" dist="38100" dir="2700000" algn="tl">
                    <a:srgbClr val="C0C0C0"/>
                  </a:outerShdw>
                </a:effectLst>
                <a:latin typeface="Corbel" pitchFamily="34" charset="0"/>
              </a:rPr>
              <a:t>gone all </a:t>
            </a:r>
            <a:r>
              <a:rPr lang="en-GB" altLang="it-IT" sz="2800" dirty="0">
                <a:solidFill>
                  <a:srgbClr val="FF0000"/>
                </a:solidFill>
                <a:latin typeface="Corbel" pitchFamily="34" charset="0"/>
              </a:rPr>
              <a:t>Italian </a:t>
            </a:r>
            <a:r>
              <a:rPr lang="en-GB" altLang="it-IT" sz="2800" dirty="0">
                <a:latin typeface="Corbel" pitchFamily="34" charset="0"/>
              </a:rPr>
              <a:t>(</a:t>
            </a:r>
            <a:r>
              <a:rPr lang="en-GB" altLang="it-IT" sz="2800" dirty="0" err="1">
                <a:latin typeface="Corbel" pitchFamily="34" charset="0"/>
              </a:rPr>
              <a:t>graphological</a:t>
            </a:r>
            <a:r>
              <a:rPr lang="en-GB" altLang="it-IT" sz="2800" dirty="0">
                <a:latin typeface="Corbel" pitchFamily="34" charset="0"/>
              </a:rPr>
              <a:t> chromatic </a:t>
            </a:r>
            <a:r>
              <a:rPr lang="en-GB" altLang="it-IT" sz="2800" dirty="0" smtClean="0">
                <a:latin typeface="Corbel" pitchFamily="34" charset="0"/>
              </a:rPr>
              <a:t>attention-getting device</a:t>
            </a:r>
            <a:r>
              <a:rPr lang="en-GB" altLang="it-IT" sz="2800" dirty="0">
                <a:latin typeface="Corbel" pitchFamily="34" charset="0"/>
              </a:rPr>
              <a:t>)</a:t>
            </a:r>
          </a:p>
          <a:p>
            <a:pPr marL="274320" indent="-274320" eaLnBrk="1" fontAlgn="auto" hangingPunct="1">
              <a:spcAft>
                <a:spcPts val="0"/>
              </a:spcAft>
              <a:defRPr/>
            </a:pPr>
            <a:r>
              <a:rPr lang="en-GB" altLang="it-IT" sz="2800" dirty="0">
                <a:latin typeface="Corbel" pitchFamily="34" charset="0"/>
              </a:rPr>
              <a:t>Evaluative expressions: “a real family occasion”, “a wonderful Italian feast”, “real</a:t>
            </a:r>
          </a:p>
          <a:p>
            <a:pPr marL="274320" indent="-274320" eaLnBrk="1" fontAlgn="auto" hangingPunct="1">
              <a:spcAft>
                <a:spcPts val="0"/>
              </a:spcAft>
              <a:defRPr/>
            </a:pPr>
            <a:r>
              <a:rPr lang="en-GB" altLang="it-IT" sz="2800" dirty="0">
                <a:latin typeface="Corbel" pitchFamily="34" charset="0"/>
              </a:rPr>
              <a:t>Hyperbolic constructions (“all you need”)</a:t>
            </a:r>
          </a:p>
          <a:p>
            <a:pPr marL="274320" indent="-274320" eaLnBrk="1" fontAlgn="auto" hangingPunct="1">
              <a:spcAft>
                <a:spcPts val="0"/>
              </a:spcAft>
              <a:defRPr/>
            </a:pPr>
            <a:endParaRPr lang="it-IT" altLang="it-IT" dirty="0">
              <a:latin typeface="Corbe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eaLnBrk="1" hangingPunct="1"/>
            <a:endParaRPr lang="it-IT" altLang="it-IT" smtClean="0"/>
          </a:p>
        </p:txBody>
      </p:sp>
      <p:pic>
        <p:nvPicPr>
          <p:cNvPr id="48131" name="Picture 2"/>
          <p:cNvPicPr>
            <a:picLocks noGrp="1" noChangeAspect="1" noChangeArrowheads="1"/>
          </p:cNvPicPr>
          <p:nvPr>
            <p:ph sz="quarter" idx="13"/>
          </p:nvPr>
        </p:nvPicPr>
        <p:blipFill>
          <a:blip r:embed="rId2"/>
          <a:srcRect/>
          <a:stretch>
            <a:fillRect/>
          </a:stretch>
        </p:blipFill>
        <p:spPr>
          <a:xfrm>
            <a:off x="250825" y="404813"/>
            <a:ext cx="4038600" cy="2852737"/>
          </a:xfrm>
          <a:noFill/>
        </p:spPr>
      </p:pic>
      <p:sp>
        <p:nvSpPr>
          <p:cNvPr id="48132" name="Rectangle 6"/>
          <p:cNvSpPr>
            <a:spLocks noGrp="1" noChangeArrowheads="1"/>
          </p:cNvSpPr>
          <p:nvPr>
            <p:ph sz="quarter" idx="14"/>
          </p:nvPr>
        </p:nvSpPr>
        <p:spPr>
          <a:xfrm>
            <a:off x="4664075" y="2119313"/>
            <a:ext cx="3200400" cy="3605212"/>
          </a:xfrm>
        </p:spPr>
        <p:txBody>
          <a:bodyPr/>
          <a:lstStyle/>
          <a:p>
            <a:pPr eaLnBrk="1" hangingPunct="1"/>
            <a:endParaRPr lang="it-IT" altLang="it-IT" smtClean="0"/>
          </a:p>
        </p:txBody>
      </p:sp>
      <p:pic>
        <p:nvPicPr>
          <p:cNvPr id="48133" name="Picture 8"/>
          <p:cNvPicPr>
            <a:picLocks noChangeAspect="1" noChangeArrowheads="1"/>
          </p:cNvPicPr>
          <p:nvPr/>
        </p:nvPicPr>
        <p:blipFill>
          <a:blip r:embed="rId3"/>
          <a:srcRect/>
          <a:stretch>
            <a:fillRect/>
          </a:stretch>
        </p:blipFill>
        <p:spPr bwMode="auto">
          <a:xfrm>
            <a:off x="4427538" y="836613"/>
            <a:ext cx="3941762"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it-IT" altLang="it-IT" smtClean="0"/>
              <a:t>James (‘Jamie’) Oliver</a:t>
            </a:r>
          </a:p>
        </p:txBody>
      </p:sp>
      <p:sp>
        <p:nvSpPr>
          <p:cNvPr id="50179" name="Rectangle 3"/>
          <p:cNvSpPr>
            <a:spLocks noGrp="1" noChangeArrowheads="1"/>
          </p:cNvSpPr>
          <p:nvPr>
            <p:ph idx="1"/>
          </p:nvPr>
        </p:nvSpPr>
        <p:spPr/>
        <p:txBody>
          <a:bodyPr rtlCol="0">
            <a:normAutofit fontScale="85000" lnSpcReduction="10000"/>
          </a:bodyPr>
          <a:lstStyle/>
          <a:p>
            <a:pPr marL="274320" indent="-274320" eaLnBrk="1" fontAlgn="auto" hangingPunct="1">
              <a:lnSpc>
                <a:spcPct val="80000"/>
              </a:lnSpc>
              <a:spcAft>
                <a:spcPts val="0"/>
              </a:spcAft>
              <a:defRPr/>
            </a:pPr>
            <a:r>
              <a:rPr lang="en-GB" altLang="it-IT" sz="2500">
                <a:latin typeface="Corbel" pitchFamily="34" charset="0"/>
              </a:rPr>
              <a:t>Celebrity chef and restaurateur, MBE in 2003, author of TV cooking shows and publications</a:t>
            </a:r>
          </a:p>
          <a:p>
            <a:pPr marL="274320" indent="-274320" eaLnBrk="1" fontAlgn="auto" hangingPunct="1">
              <a:lnSpc>
                <a:spcPct val="80000"/>
              </a:lnSpc>
              <a:spcAft>
                <a:spcPts val="0"/>
              </a:spcAft>
              <a:defRPr/>
            </a:pPr>
            <a:r>
              <a:rPr lang="en-GB" altLang="it-IT" sz="2500">
                <a:latin typeface="Corbel" pitchFamily="34" charset="0"/>
              </a:rPr>
              <a:t>The Italian connection (Antonio Carluccio’s restaurant in Covent Garden)</a:t>
            </a:r>
          </a:p>
          <a:p>
            <a:pPr marL="274320" indent="-274320" eaLnBrk="1" fontAlgn="auto" hangingPunct="1">
              <a:lnSpc>
                <a:spcPct val="80000"/>
              </a:lnSpc>
              <a:spcAft>
                <a:spcPts val="0"/>
              </a:spcAft>
              <a:defRPr/>
            </a:pPr>
            <a:r>
              <a:rPr lang="en-GB" altLang="it-IT" sz="2500">
                <a:latin typeface="Corbel" pitchFamily="34" charset="0"/>
              </a:rPr>
              <a:t>Promotion of local products and food education</a:t>
            </a:r>
          </a:p>
          <a:p>
            <a:pPr marL="274320" indent="-274320" eaLnBrk="1" fontAlgn="auto" hangingPunct="1">
              <a:lnSpc>
                <a:spcPct val="80000"/>
              </a:lnSpc>
              <a:spcAft>
                <a:spcPts val="0"/>
              </a:spcAft>
              <a:defRPr/>
            </a:pPr>
            <a:r>
              <a:rPr lang="en-GB" altLang="it-IT" sz="2500" i="1">
                <a:latin typeface="Corbel" pitchFamily="34" charset="0"/>
              </a:rPr>
              <a:t>Jamies’ Italy </a:t>
            </a:r>
            <a:r>
              <a:rPr lang="en-GB" altLang="it-IT" sz="2500">
                <a:latin typeface="Corbel" pitchFamily="34" charset="0"/>
              </a:rPr>
              <a:t>(2005): a hybrid volume featuring recipes + professional photographs + commentaries (“My thoughts on” + name of a dish) + some autobiographical sketches </a:t>
            </a:r>
          </a:p>
          <a:p>
            <a:pPr marL="274320" indent="-274320" eaLnBrk="1" fontAlgn="auto" hangingPunct="1">
              <a:lnSpc>
                <a:spcPct val="80000"/>
              </a:lnSpc>
              <a:spcAft>
                <a:spcPts val="0"/>
              </a:spcAft>
              <a:defRPr/>
            </a:pPr>
            <a:r>
              <a:rPr lang="en-GB" altLang="it-IT" sz="2500">
                <a:latin typeface="Corbel" pitchFamily="34" charset="0"/>
              </a:rPr>
              <a:t>“Since I was a teenager I’ve been totally besotted by the love, passion and verve for food, family and life itself that about all Italian people have, no matter where they’re from or how rich or poor they might be” (Oliver 2005: viii)</a:t>
            </a:r>
          </a:p>
          <a:p>
            <a:pPr marL="274320" indent="-274320" eaLnBrk="1" fontAlgn="auto" hangingPunct="1">
              <a:spcAft>
                <a:spcPts val="0"/>
              </a:spcAft>
              <a:defRPr/>
            </a:pPr>
            <a:endParaRPr lang="it-IT" altLang="it-IT">
              <a:latin typeface="Corbe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GB" altLang="it-IT" i="1" smtClean="0"/>
              <a:t>Jamie’s Italy </a:t>
            </a:r>
            <a:r>
              <a:rPr lang="en-GB" altLang="it-IT" smtClean="0"/>
              <a:t>(2005</a:t>
            </a:r>
            <a:r>
              <a:rPr lang="it-IT" altLang="it-IT" smtClean="0"/>
              <a:t>)</a:t>
            </a:r>
          </a:p>
        </p:txBody>
      </p:sp>
      <p:sp>
        <p:nvSpPr>
          <p:cNvPr id="51205" name="Rectangle 5"/>
          <p:cNvSpPr>
            <a:spLocks noGrp="1" noChangeArrowheads="1"/>
          </p:cNvSpPr>
          <p:nvPr>
            <p:ph sz="quarter" idx="13"/>
          </p:nvPr>
        </p:nvSpPr>
        <p:spPr>
          <a:xfrm>
            <a:off x="1298575" y="2120900"/>
            <a:ext cx="3200400" cy="3603625"/>
          </a:xfrm>
        </p:spPr>
        <p:txBody>
          <a:bodyPr rtlCol="0">
            <a:normAutofit fontScale="92500" lnSpcReduction="20000"/>
          </a:bodyPr>
          <a:lstStyle/>
          <a:p>
            <a:pPr marL="274320" indent="-274320" eaLnBrk="1" fontAlgn="auto" hangingPunct="1">
              <a:lnSpc>
                <a:spcPct val="80000"/>
              </a:lnSpc>
              <a:spcAft>
                <a:spcPts val="0"/>
              </a:spcAft>
              <a:defRPr/>
            </a:pPr>
            <a:r>
              <a:rPr lang="en-GB" altLang="it-IT">
                <a:latin typeface="Corbel" pitchFamily="34" charset="0"/>
              </a:rPr>
              <a:t>132 recipes, divided into these categories: antipasti/starters, street food and pizza, first courses (soups, pasta, risotto), insalate/salads, secondi/main courses (fish, meat), contorni/side dishes, dolci/desserts</a:t>
            </a:r>
          </a:p>
          <a:p>
            <a:pPr marL="274320" indent="-274320" eaLnBrk="1" fontAlgn="auto" hangingPunct="1">
              <a:lnSpc>
                <a:spcPct val="80000"/>
              </a:lnSpc>
              <a:spcAft>
                <a:spcPts val="0"/>
              </a:spcAft>
              <a:defRPr/>
            </a:pPr>
            <a:r>
              <a:rPr lang="en-GB" altLang="it-IT">
                <a:latin typeface="Corbel" pitchFamily="34" charset="0"/>
              </a:rPr>
              <a:t>Gricean maxims – quantities, times and methods</a:t>
            </a:r>
          </a:p>
          <a:p>
            <a:pPr marL="274320" indent="-274320" eaLnBrk="1" fontAlgn="auto" hangingPunct="1">
              <a:lnSpc>
                <a:spcPct val="80000"/>
              </a:lnSpc>
              <a:spcAft>
                <a:spcPts val="0"/>
              </a:spcAft>
              <a:defRPr/>
            </a:pPr>
            <a:r>
              <a:rPr lang="en-GB" altLang="it-IT">
                <a:latin typeface="Corbel" pitchFamily="34" charset="0"/>
              </a:rPr>
              <a:t>Identity of author (and reader) </a:t>
            </a:r>
          </a:p>
          <a:p>
            <a:pPr marL="274320" indent="-274320" eaLnBrk="1" fontAlgn="auto" hangingPunct="1">
              <a:lnSpc>
                <a:spcPct val="80000"/>
              </a:lnSpc>
              <a:spcAft>
                <a:spcPts val="0"/>
              </a:spcAft>
              <a:defRPr/>
            </a:pPr>
            <a:endParaRPr lang="it-IT" altLang="it-IT">
              <a:latin typeface="Corbel" pitchFamily="34" charset="0"/>
            </a:endParaRPr>
          </a:p>
        </p:txBody>
      </p:sp>
      <p:pic>
        <p:nvPicPr>
          <p:cNvPr id="50180" name="Picture 5" descr="Jamie's Italy"/>
          <p:cNvPicPr>
            <a:picLocks noGrp="1" noChangeAspect="1" noChangeArrowheads="1"/>
          </p:cNvPicPr>
          <p:nvPr>
            <p:ph sz="quarter" idx="14"/>
          </p:nvPr>
        </p:nvPicPr>
        <p:blipFill>
          <a:blip r:embed="rId2"/>
          <a:srcRect/>
          <a:stretch>
            <a:fillRect/>
          </a:stretch>
        </p:blipFill>
        <p:spPr>
          <a:xfrm>
            <a:off x="4894263" y="2119313"/>
            <a:ext cx="2740025" cy="3605212"/>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it-IT" altLang="it-IT" smtClean="0"/>
              <a:t>Language</a:t>
            </a:r>
          </a:p>
        </p:txBody>
      </p:sp>
      <p:sp>
        <p:nvSpPr>
          <p:cNvPr id="51203" name="Rectangle 3"/>
          <p:cNvSpPr>
            <a:spLocks noGrp="1" noChangeArrowheads="1"/>
          </p:cNvSpPr>
          <p:nvPr>
            <p:ph idx="1"/>
          </p:nvPr>
        </p:nvSpPr>
        <p:spPr/>
        <p:txBody>
          <a:bodyPr/>
          <a:lstStyle/>
          <a:p>
            <a:pPr eaLnBrk="1" hangingPunct="1">
              <a:lnSpc>
                <a:spcPct val="90000"/>
              </a:lnSpc>
            </a:pPr>
            <a:r>
              <a:rPr lang="en-GB" altLang="it-IT" smtClean="0">
                <a:latin typeface="Corbel" pitchFamily="34" charset="0"/>
              </a:rPr>
              <a:t>Informal register + specialised lexicon of gastronomy</a:t>
            </a:r>
          </a:p>
          <a:p>
            <a:pPr eaLnBrk="1" hangingPunct="1">
              <a:lnSpc>
                <a:spcPct val="90000"/>
              </a:lnSpc>
            </a:pPr>
            <a:r>
              <a:rPr lang="en-GB" altLang="it-IT" smtClean="0">
                <a:latin typeface="Corbel" pitchFamily="34" charset="0"/>
              </a:rPr>
              <a:t>Colloquial tone: “some real ballsy flavour” (p. 129, for the risotto recipe), “absolutely moreish” (p. 266, for the aubergine parmigiana)</a:t>
            </a:r>
          </a:p>
          <a:p>
            <a:pPr eaLnBrk="1" hangingPunct="1">
              <a:lnSpc>
                <a:spcPct val="90000"/>
              </a:lnSpc>
            </a:pPr>
            <a:r>
              <a:rPr lang="en-GB" altLang="it-IT" smtClean="0">
                <a:latin typeface="Corbel" pitchFamily="34" charset="0"/>
              </a:rPr>
              <a:t>Vocatives: “Ok, tigers” </a:t>
            </a:r>
          </a:p>
          <a:p>
            <a:pPr eaLnBrk="1" hangingPunct="1">
              <a:lnSpc>
                <a:spcPct val="90000"/>
              </a:lnSpc>
            </a:pPr>
            <a:r>
              <a:rPr lang="en-GB" altLang="it-IT" smtClean="0">
                <a:latin typeface="Corbel" pitchFamily="34" charset="0"/>
              </a:rPr>
              <a:t>Onomatopoeic indication “a good splash of olive oil” (p. 106)</a:t>
            </a:r>
          </a:p>
          <a:p>
            <a:pPr eaLnBrk="1" hangingPunct="1"/>
            <a:endParaRPr lang="it-IT" altLang="it-IT" smtClean="0">
              <a:latin typeface="Corbe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GB" altLang="it-IT" smtClean="0"/>
              <a:t>Borrowings from Italian</a:t>
            </a:r>
            <a:endParaRPr lang="it-IT" altLang="it-IT" smtClean="0"/>
          </a:p>
        </p:txBody>
      </p:sp>
      <p:sp>
        <p:nvSpPr>
          <p:cNvPr id="52227" name="Rectangle 3"/>
          <p:cNvSpPr>
            <a:spLocks noGrp="1" noChangeArrowheads="1"/>
          </p:cNvSpPr>
          <p:nvPr>
            <p:ph idx="1"/>
          </p:nvPr>
        </p:nvSpPr>
        <p:spPr/>
        <p:txBody>
          <a:bodyPr/>
          <a:lstStyle/>
          <a:p>
            <a:pPr eaLnBrk="1" hangingPunct="1">
              <a:lnSpc>
                <a:spcPct val="90000"/>
              </a:lnSpc>
            </a:pPr>
            <a:r>
              <a:rPr lang="en-GB" altLang="it-IT" smtClean="0">
                <a:latin typeface="Corbel" pitchFamily="34" charset="0"/>
              </a:rPr>
              <a:t>Ingredients (“cavolo nero”, p. 70), names of dishes (antipasti, p. 260; chicken cacciatora, p. 222), cooking methods (“al dente”, p. 90)</a:t>
            </a:r>
          </a:p>
          <a:p>
            <a:pPr eaLnBrk="1" hangingPunct="1">
              <a:lnSpc>
                <a:spcPct val="90000"/>
              </a:lnSpc>
            </a:pPr>
            <a:r>
              <a:rPr lang="en-GB" altLang="it-IT" smtClean="0">
                <a:latin typeface="Corbel" pitchFamily="34" charset="0"/>
              </a:rPr>
              <a:t>Italian loanwords referring to people: “the poor old mammas have got used to bulking out soups easily by adding pasta, bread and beans” (p. 63)</a:t>
            </a:r>
          </a:p>
          <a:p>
            <a:pPr eaLnBrk="1" hangingPunct="1">
              <a:lnSpc>
                <a:spcPct val="90000"/>
              </a:lnSpc>
            </a:pPr>
            <a:r>
              <a:rPr lang="en-GB" altLang="it-IT" smtClean="0">
                <a:latin typeface="Corbel" pitchFamily="34" charset="0"/>
              </a:rPr>
              <a:t>Appellative ‘mamma’ or ‘nonna’ as terms of kinship providing stereotypical images of Italy</a:t>
            </a:r>
          </a:p>
          <a:p>
            <a:pPr eaLnBrk="1" hangingPunct="1"/>
            <a:endParaRPr lang="it-IT" altLang="it-IT" smtClean="0">
              <a:latin typeface="Corbe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GB" altLang="it-IT" smtClean="0"/>
              <a:t>Person deictic forms</a:t>
            </a:r>
            <a:endParaRPr lang="it-IT" altLang="it-IT" smtClean="0"/>
          </a:p>
        </p:txBody>
      </p:sp>
      <p:sp>
        <p:nvSpPr>
          <p:cNvPr id="53251" name="Rectangle 3"/>
          <p:cNvSpPr>
            <a:spLocks noGrp="1" noChangeArrowheads="1"/>
          </p:cNvSpPr>
          <p:nvPr>
            <p:ph idx="1"/>
          </p:nvPr>
        </p:nvSpPr>
        <p:spPr/>
        <p:txBody>
          <a:bodyPr/>
          <a:lstStyle/>
          <a:p>
            <a:pPr eaLnBrk="1" hangingPunct="1"/>
            <a:r>
              <a:rPr lang="en-GB" altLang="it-IT" smtClean="0">
                <a:latin typeface="Corbel" pitchFamily="34" charset="0"/>
              </a:rPr>
              <a:t>Onomastic terms as personal deictic forms: “Nonna Fangitta’s tuna” (p. 204), “Nada’s cake” (p. 294), “Nonna Giusy’s fish with couscous” (p. 207), or “Pasta Norma style” (p. 204)</a:t>
            </a:r>
          </a:p>
          <a:p>
            <a:pPr eaLnBrk="1" hangingPunct="1"/>
            <a:r>
              <a:rPr lang="en-GB" altLang="it-IT" smtClean="0">
                <a:latin typeface="Corbel" pitchFamily="34" charset="0"/>
              </a:rPr>
              <a:t>“I haven’t got a clue who Norma is, but I’m sure she’s a good old girl!” (Oliver 2005: 88)</a:t>
            </a:r>
          </a:p>
          <a:p>
            <a:pPr eaLnBrk="1" hangingPunct="1"/>
            <a:endParaRPr lang="it-IT" altLang="it-IT" smtClean="0">
              <a:latin typeface="Corbe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95375" y="817563"/>
            <a:ext cx="6964363" cy="882650"/>
          </a:xfrm>
        </p:spPr>
        <p:txBody>
          <a:bodyPr/>
          <a:lstStyle/>
          <a:p>
            <a:pPr eaLnBrk="1" hangingPunct="1"/>
            <a:r>
              <a:rPr lang="en-GB" altLang="it-IT" smtClean="0"/>
              <a:t>Use of personal pronouns</a:t>
            </a:r>
            <a:endParaRPr lang="it-IT" altLang="it-IT" smtClean="0"/>
          </a:p>
        </p:txBody>
      </p:sp>
      <p:sp>
        <p:nvSpPr>
          <p:cNvPr id="54275" name="Rectangle 4"/>
          <p:cNvSpPr>
            <a:spLocks noGrp="1" noChangeArrowheads="1"/>
          </p:cNvSpPr>
          <p:nvPr>
            <p:ph sz="quarter" idx="13"/>
          </p:nvPr>
        </p:nvSpPr>
        <p:spPr>
          <a:xfrm>
            <a:off x="900113" y="1700213"/>
            <a:ext cx="4176712" cy="4384675"/>
          </a:xfrm>
        </p:spPr>
        <p:txBody>
          <a:bodyPr/>
          <a:lstStyle/>
          <a:p>
            <a:pPr eaLnBrk="1" hangingPunct="1">
              <a:lnSpc>
                <a:spcPct val="80000"/>
              </a:lnSpc>
            </a:pPr>
            <a:r>
              <a:rPr lang="en-GB" altLang="it-IT" sz="1800" smtClean="0">
                <a:latin typeface="Corbel" pitchFamily="34" charset="0"/>
              </a:rPr>
              <a:t>Tripartite use of pronouns: I / we / they </a:t>
            </a:r>
          </a:p>
          <a:p>
            <a:pPr eaLnBrk="1" hangingPunct="1">
              <a:lnSpc>
                <a:spcPct val="80000"/>
              </a:lnSpc>
            </a:pPr>
            <a:r>
              <a:rPr lang="en-GB" altLang="it-IT" sz="1800" smtClean="0">
                <a:latin typeface="Corbel" pitchFamily="34" charset="0"/>
              </a:rPr>
              <a:t>“we/us” (the British) versus “they/them” (the Italians) thanks to a mediating agent (“I”, Jamie Oliver)</a:t>
            </a:r>
          </a:p>
          <a:p>
            <a:pPr eaLnBrk="1" hangingPunct="1">
              <a:lnSpc>
                <a:spcPct val="80000"/>
              </a:lnSpc>
            </a:pPr>
            <a:r>
              <a:rPr lang="en-GB" altLang="it-IT" sz="1800" smtClean="0">
                <a:latin typeface="Corbel" pitchFamily="34" charset="0"/>
              </a:rPr>
              <a:t>“[flavours] very accessible to us back in Britain” (p. 116) </a:t>
            </a:r>
          </a:p>
          <a:p>
            <a:pPr eaLnBrk="1" hangingPunct="1">
              <a:lnSpc>
                <a:spcPct val="80000"/>
              </a:lnSpc>
            </a:pPr>
            <a:r>
              <a:rPr lang="en-GB" altLang="it-IT" sz="1800" smtClean="0">
                <a:latin typeface="Corbel" pitchFamily="34" charset="0"/>
              </a:rPr>
              <a:t>[in Jamie’s personal recipe for white risotto] “and if a local Italian turns his nose up, well, I don’t care, because in this chapter I consider myself a know-it-all” (p. 129)</a:t>
            </a:r>
          </a:p>
          <a:p>
            <a:pPr eaLnBrk="1" hangingPunct="1">
              <a:lnSpc>
                <a:spcPct val="80000"/>
              </a:lnSpc>
            </a:pPr>
            <a:r>
              <a:rPr lang="en-GB" altLang="it-IT" sz="1800" smtClean="0">
                <a:latin typeface="Corbel" pitchFamily="34" charset="0"/>
              </a:rPr>
              <a:t>title of the book as an indicator of identity appropriation and abrogation (construction of persona)</a:t>
            </a:r>
          </a:p>
          <a:p>
            <a:pPr eaLnBrk="1" hangingPunct="1">
              <a:lnSpc>
                <a:spcPct val="80000"/>
              </a:lnSpc>
            </a:pPr>
            <a:r>
              <a:rPr lang="en-GB" altLang="it-IT" sz="1800" smtClean="0">
                <a:latin typeface="Corbel" pitchFamily="34" charset="0"/>
              </a:rPr>
              <a:t>use of personal references driven by the power of implying and assuming (Jeffries 2010) </a:t>
            </a:r>
            <a:endParaRPr lang="it-IT" altLang="it-IT" sz="1800" smtClean="0">
              <a:latin typeface="Corbel" pitchFamily="34" charset="0"/>
            </a:endParaRPr>
          </a:p>
          <a:p>
            <a:pPr eaLnBrk="1" hangingPunct="1"/>
            <a:endParaRPr lang="it-IT" altLang="it-IT" smtClean="0">
              <a:latin typeface="Corbel" pitchFamily="34" charset="0"/>
            </a:endParaRPr>
          </a:p>
        </p:txBody>
      </p:sp>
      <p:pic>
        <p:nvPicPr>
          <p:cNvPr id="54276" name="Picture 5" descr="jamie italian"/>
          <p:cNvPicPr>
            <a:picLocks noGrp="1" noChangeAspect="1" noChangeArrowheads="1"/>
          </p:cNvPicPr>
          <p:nvPr>
            <p:ph sz="quarter" idx="14"/>
          </p:nvPr>
        </p:nvPicPr>
        <p:blipFill>
          <a:blip r:embed="rId2"/>
          <a:srcRect/>
          <a:stretch>
            <a:fillRect/>
          </a:stretch>
        </p:blipFill>
        <p:spPr>
          <a:xfrm>
            <a:off x="5426075" y="2738438"/>
            <a:ext cx="1676400" cy="2366962"/>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it-IT" altLang="it-IT" smtClean="0"/>
              <a:t>Food discourse and identity</a:t>
            </a:r>
          </a:p>
        </p:txBody>
      </p:sp>
      <p:sp>
        <p:nvSpPr>
          <p:cNvPr id="9219" name="Rectangle 3"/>
          <p:cNvSpPr>
            <a:spLocks noGrp="1" noChangeArrowheads="1"/>
          </p:cNvSpPr>
          <p:nvPr>
            <p:ph idx="1"/>
          </p:nvPr>
        </p:nvSpPr>
        <p:spPr/>
        <p:txBody>
          <a:bodyPr/>
          <a:lstStyle/>
          <a:p>
            <a:pPr eaLnBrk="1" hangingPunct="1"/>
            <a:r>
              <a:rPr lang="en-GB" altLang="it-IT" smtClean="0">
                <a:latin typeface="Corbel" pitchFamily="34" charset="0"/>
              </a:rPr>
              <a:t>idea of ‘Discourses’ (with capital letter) (Gee 1996)</a:t>
            </a:r>
          </a:p>
          <a:p>
            <a:pPr eaLnBrk="1" hangingPunct="1"/>
            <a:r>
              <a:rPr lang="en-GB" altLang="it-IT" smtClean="0">
                <a:latin typeface="Corbel" pitchFamily="34" charset="0"/>
              </a:rPr>
              <a:t>‘major/minor’ identity categorization (Lakoff 2006)</a:t>
            </a:r>
          </a:p>
          <a:p>
            <a:pPr eaLnBrk="1" hangingPunct="1"/>
            <a:r>
              <a:rPr lang="en-GB" altLang="it-IT" smtClean="0">
                <a:latin typeface="Corbel" pitchFamily="34" charset="0"/>
              </a:rPr>
              <a:t>Food discourse</a:t>
            </a:r>
          </a:p>
          <a:p>
            <a:pPr eaLnBrk="1" hangingPunct="1"/>
            <a:endParaRPr lang="it-IT" altLang="it-IT" smtClean="0">
              <a:latin typeface="Corbe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GB" altLang="it-IT" smtClean="0"/>
              <a:t>Other semiotic resources</a:t>
            </a:r>
            <a:endParaRPr lang="it-IT" altLang="it-IT" smtClean="0"/>
          </a:p>
        </p:txBody>
      </p:sp>
      <p:sp>
        <p:nvSpPr>
          <p:cNvPr id="55299" name="Rectangle 3"/>
          <p:cNvSpPr>
            <a:spLocks noGrp="1" noChangeArrowheads="1"/>
          </p:cNvSpPr>
          <p:nvPr>
            <p:ph idx="1"/>
          </p:nvPr>
        </p:nvSpPr>
        <p:spPr/>
        <p:txBody>
          <a:bodyPr/>
          <a:lstStyle/>
          <a:p>
            <a:pPr eaLnBrk="1" hangingPunct="1"/>
            <a:r>
              <a:rPr lang="en-GB" altLang="it-IT" smtClean="0">
                <a:latin typeface="Corbel" pitchFamily="34" charset="0"/>
              </a:rPr>
              <a:t>Professional photographs by David Loftus and Chris Lerry</a:t>
            </a:r>
          </a:p>
          <a:p>
            <a:pPr eaLnBrk="1" hangingPunct="1"/>
            <a:r>
              <a:rPr lang="en-GB" altLang="it-IT" smtClean="0">
                <a:latin typeface="Corbel" pitchFamily="34" charset="0"/>
              </a:rPr>
              <a:t>Images of stereotyped Italianness (rural landscapes, religious references, but also bloody images of wild game becoming high to add dramatic intensity)</a:t>
            </a:r>
          </a:p>
          <a:p>
            <a:pPr eaLnBrk="1" hangingPunct="1"/>
            <a:endParaRPr lang="it-IT" altLang="it-IT" smtClean="0">
              <a:latin typeface="Corbe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olo 1"/>
          <p:cNvSpPr>
            <a:spLocks noGrp="1"/>
          </p:cNvSpPr>
          <p:nvPr>
            <p:ph type="title"/>
          </p:nvPr>
        </p:nvSpPr>
        <p:spPr/>
        <p:txBody>
          <a:bodyPr/>
          <a:lstStyle/>
          <a:p>
            <a:pPr eaLnBrk="1" hangingPunct="1"/>
            <a:r>
              <a:rPr lang="it-IT" altLang="it-IT" smtClean="0"/>
              <a:t>Italian food discourse today</a:t>
            </a:r>
          </a:p>
        </p:txBody>
      </p:sp>
      <p:sp>
        <p:nvSpPr>
          <p:cNvPr id="3" name="Segnaposto contenuto 2"/>
          <p:cNvSpPr>
            <a:spLocks noGrp="1"/>
          </p:cNvSpPr>
          <p:nvPr>
            <p:ph idx="1"/>
          </p:nvPr>
        </p:nvSpPr>
        <p:spPr>
          <a:xfrm>
            <a:off x="1042988" y="1773238"/>
            <a:ext cx="6616700" cy="3949700"/>
          </a:xfrm>
        </p:spPr>
        <p:txBody>
          <a:bodyPr rtlCol="0">
            <a:normAutofit fontScale="92500" lnSpcReduction="10000"/>
          </a:bodyPr>
          <a:lstStyle/>
          <a:p>
            <a:pPr marL="0" indent="0" eaLnBrk="1" fontAlgn="auto" hangingPunct="1">
              <a:spcAft>
                <a:spcPts val="0"/>
              </a:spcAft>
              <a:buFont typeface="Brush Script MT" pitchFamily="66" charset="0"/>
              <a:buNone/>
              <a:defRPr/>
            </a:pPr>
            <a:r>
              <a:rPr lang="en-GB" dirty="0">
                <a:latin typeface="Corbel" panose="020B0503020204020204" pitchFamily="34" charset="0"/>
              </a:rPr>
              <a:t>Ten days after the shooting I drove to </a:t>
            </a:r>
            <a:r>
              <a:rPr lang="en-GB" dirty="0" err="1">
                <a:latin typeface="Corbel" panose="020B0503020204020204" pitchFamily="34" charset="0"/>
              </a:rPr>
              <a:t>Watlington</a:t>
            </a:r>
            <a:r>
              <a:rPr lang="en-GB" dirty="0">
                <a:latin typeface="Corbel" panose="020B0503020204020204" pitchFamily="34" charset="0"/>
              </a:rPr>
              <a:t> to keep my appointment with joseph Lacy. The following day I spent the morning in my study making arrangements on the phone, and in the afternoon I walked to our local Italian food shop to collect ingredients for our picnic. It was much the same as before – a mozzarella globe, ciabatta, olives, tomatoes, anchovies, and for the children, a no-frills pizza </a:t>
            </a:r>
            <a:r>
              <a:rPr lang="en-GB" dirty="0" err="1">
                <a:latin typeface="Corbel" panose="020B0503020204020204" pitchFamily="34" charset="0"/>
              </a:rPr>
              <a:t>margherita</a:t>
            </a:r>
            <a:r>
              <a:rPr lang="en-GB" dirty="0">
                <a:latin typeface="Corbel" panose="020B0503020204020204" pitchFamily="34" charset="0"/>
              </a:rPr>
              <a:t>. The next morning I packed the food into a rucksack along with two bottles of Chianti, mineral water and a six-pack of Cokes.</a:t>
            </a:r>
            <a:endParaRPr lang="it-IT" dirty="0">
              <a:latin typeface="Corbel" panose="020B0503020204020204" pitchFamily="34" charset="0"/>
            </a:endParaRPr>
          </a:p>
          <a:p>
            <a:pPr marL="0" indent="0" eaLnBrk="1" fontAlgn="auto" hangingPunct="1">
              <a:spcAft>
                <a:spcPts val="0"/>
              </a:spcAft>
              <a:buFont typeface="Brush Script MT" pitchFamily="66" charset="0"/>
              <a:buNone/>
              <a:defRPr/>
            </a:pPr>
            <a:r>
              <a:rPr lang="en-GB" dirty="0" smtClean="0">
                <a:latin typeface="Corbel" panose="020B0503020204020204" pitchFamily="34" charset="0"/>
              </a:rPr>
              <a:t>Ian McEwan, </a:t>
            </a:r>
            <a:r>
              <a:rPr lang="en-GB" i="1" dirty="0" smtClean="0">
                <a:latin typeface="Corbel" panose="020B0503020204020204" pitchFamily="34" charset="0"/>
              </a:rPr>
              <a:t>Enduring </a:t>
            </a:r>
            <a:r>
              <a:rPr lang="en-GB" i="1" dirty="0">
                <a:latin typeface="Corbel" panose="020B0503020204020204" pitchFamily="34" charset="0"/>
              </a:rPr>
              <a:t>Love</a:t>
            </a:r>
            <a:r>
              <a:rPr lang="en-GB" dirty="0">
                <a:latin typeface="Corbel" panose="020B0503020204020204" pitchFamily="34" charset="0"/>
              </a:rPr>
              <a:t>, </a:t>
            </a:r>
            <a:r>
              <a:rPr lang="en-GB" dirty="0" smtClean="0">
                <a:latin typeface="Corbel" panose="020B0503020204020204" pitchFamily="34" charset="0"/>
              </a:rPr>
              <a:t>1997, p</a:t>
            </a:r>
            <a:r>
              <a:rPr lang="en-GB" dirty="0">
                <a:latin typeface="Corbel" panose="020B0503020204020204" pitchFamily="34" charset="0"/>
              </a:rPr>
              <a:t>. 220</a:t>
            </a:r>
            <a:endParaRPr lang="it-IT" dirty="0">
              <a:latin typeface="Corbel" panose="020B0503020204020204" pitchFamily="34" charset="0"/>
            </a:endParaRPr>
          </a:p>
          <a:p>
            <a:pPr marL="274320" indent="-274320" eaLnBrk="1" fontAlgn="auto" hangingPunct="1">
              <a:spcAft>
                <a:spcPts val="0"/>
              </a:spcAft>
              <a:defRPr/>
            </a:pPr>
            <a:endParaRPr lang="it-IT"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GB" altLang="it-IT" smtClean="0"/>
              <a:t>Conclusions:</a:t>
            </a:r>
            <a:endParaRPr lang="it-IT" altLang="it-IT" smtClean="0"/>
          </a:p>
        </p:txBody>
      </p:sp>
      <p:sp>
        <p:nvSpPr>
          <p:cNvPr id="59395" name="Rectangle 3"/>
          <p:cNvSpPr>
            <a:spLocks noGrp="1" noChangeArrowheads="1"/>
          </p:cNvSpPr>
          <p:nvPr>
            <p:ph idx="1"/>
          </p:nvPr>
        </p:nvSpPr>
        <p:spPr/>
        <p:txBody>
          <a:bodyPr rtlCol="0">
            <a:normAutofit fontScale="77500" lnSpcReduction="20000"/>
          </a:bodyPr>
          <a:lstStyle/>
          <a:p>
            <a:pPr marL="274320" indent="-274320" eaLnBrk="1" fontAlgn="auto" hangingPunct="1">
              <a:lnSpc>
                <a:spcPct val="90000"/>
              </a:lnSpc>
              <a:spcAft>
                <a:spcPts val="0"/>
              </a:spcAft>
              <a:defRPr/>
            </a:pPr>
            <a:r>
              <a:rPr lang="en-GB" altLang="it-IT" sz="3000">
                <a:latin typeface="Corbel" pitchFamily="34" charset="0"/>
              </a:rPr>
              <a:t>“a cuisine is a richly structured cultural object, with its component flavor elements and its set of combinatory grammatical principles, learned early and deeply” (Jurafsky 2014: 184)</a:t>
            </a:r>
          </a:p>
          <a:p>
            <a:pPr marL="274320" indent="-274320" eaLnBrk="1" fontAlgn="auto" hangingPunct="1">
              <a:lnSpc>
                <a:spcPct val="90000"/>
              </a:lnSpc>
              <a:spcAft>
                <a:spcPts val="0"/>
              </a:spcAft>
              <a:defRPr/>
            </a:pPr>
            <a:r>
              <a:rPr lang="en-GB" altLang="it-IT" sz="3000">
                <a:latin typeface="Corbel" pitchFamily="34" charset="0"/>
              </a:rPr>
              <a:t>Identity / authenticity / circulation</a:t>
            </a:r>
          </a:p>
          <a:p>
            <a:pPr marL="274320" indent="-274320" eaLnBrk="1" fontAlgn="auto" hangingPunct="1">
              <a:lnSpc>
                <a:spcPct val="90000"/>
              </a:lnSpc>
              <a:spcAft>
                <a:spcPts val="0"/>
              </a:spcAft>
              <a:defRPr/>
            </a:pPr>
            <a:r>
              <a:rPr lang="en-GB" altLang="it-IT" sz="3000">
                <a:latin typeface="Corbel" pitchFamily="34" charset="0"/>
              </a:rPr>
              <a:t>Food discourse in-between neophobia and neophilia (Perianova 2010)</a:t>
            </a:r>
          </a:p>
          <a:p>
            <a:pPr marL="274320" indent="-274320" eaLnBrk="1" fontAlgn="auto" hangingPunct="1">
              <a:lnSpc>
                <a:spcPct val="90000"/>
              </a:lnSpc>
              <a:spcAft>
                <a:spcPts val="0"/>
              </a:spcAft>
              <a:defRPr/>
            </a:pPr>
            <a:r>
              <a:rPr lang="en-GB" altLang="it-IT" sz="3000">
                <a:latin typeface="Corbel" pitchFamily="34" charset="0"/>
              </a:rPr>
              <a:t>“human identity as a continual work in progress, constructed and altered by the totality of life experience” (Lakoff 2005: 142)</a:t>
            </a:r>
            <a:endParaRPr lang="it-IT" altLang="it-IT" sz="3000">
              <a:latin typeface="Corbel" pitchFamily="34" charset="0"/>
            </a:endParaRPr>
          </a:p>
          <a:p>
            <a:pPr marL="274320" indent="-274320" eaLnBrk="1" fontAlgn="auto" hangingPunct="1">
              <a:spcAft>
                <a:spcPts val="0"/>
              </a:spcAft>
              <a:defRPr/>
            </a:pPr>
            <a:endParaRPr lang="it-IT" altLang="it-IT">
              <a:latin typeface="Corbe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GB" altLang="it-IT"/>
              <a:t>Thank you for your attention</a:t>
            </a:r>
            <a:endParaRPr lang="it-IT" altLang="it-IT"/>
          </a:p>
        </p:txBody>
      </p:sp>
      <p:pic>
        <p:nvPicPr>
          <p:cNvPr id="58371" name="Picture 3" descr="C:\Users\adami\Desktop\20150810_130634.jpg"/>
          <p:cNvPicPr preferRelativeResize="0">
            <a:picLocks noGrp="1" noChangeAspect="1" noChangeArrowheads="1"/>
          </p:cNvPicPr>
          <p:nvPr>
            <p:ph idx="1"/>
          </p:nvPr>
        </p:nvPicPr>
        <p:blipFill>
          <a:blip r:embed="rId2" cstate="print"/>
          <a:srcRect/>
          <a:stretch>
            <a:fillRect/>
          </a:stretch>
        </p:blipFill>
        <p:spPr>
          <a:xfrm>
            <a:off x="1463675" y="2178050"/>
            <a:ext cx="6196013" cy="348615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it-IT" altLang="it-IT" smtClean="0"/>
              <a:t>Key words in food discourse</a:t>
            </a:r>
          </a:p>
        </p:txBody>
      </p:sp>
      <p:sp>
        <p:nvSpPr>
          <p:cNvPr id="10243" name="Rectangle 3"/>
          <p:cNvSpPr>
            <a:spLocks noGrp="1" noChangeArrowheads="1"/>
          </p:cNvSpPr>
          <p:nvPr>
            <p:ph idx="1"/>
          </p:nvPr>
        </p:nvSpPr>
        <p:spPr/>
        <p:txBody>
          <a:bodyPr/>
          <a:lstStyle/>
          <a:p>
            <a:pPr eaLnBrk="1" hangingPunct="1">
              <a:lnSpc>
                <a:spcPct val="90000"/>
              </a:lnSpc>
            </a:pPr>
            <a:r>
              <a:rPr lang="en-GB" altLang="it-IT" smtClean="0">
                <a:latin typeface="Corbel" pitchFamily="34" charset="0"/>
              </a:rPr>
              <a:t>“real food”, “home-made”, “traditional” or “natural”</a:t>
            </a:r>
          </a:p>
          <a:p>
            <a:pPr eaLnBrk="1" hangingPunct="1">
              <a:lnSpc>
                <a:spcPct val="90000"/>
              </a:lnSpc>
            </a:pPr>
            <a:r>
              <a:rPr lang="en-GB" altLang="it-IT" smtClean="0">
                <a:latin typeface="Corbel" pitchFamily="34" charset="0"/>
              </a:rPr>
              <a:t>Authenticity, circulation and identity</a:t>
            </a:r>
          </a:p>
          <a:p>
            <a:pPr eaLnBrk="1" hangingPunct="1">
              <a:lnSpc>
                <a:spcPct val="90000"/>
              </a:lnSpc>
            </a:pPr>
            <a:r>
              <a:rPr lang="en-GB" altLang="it-IT" smtClean="0">
                <a:latin typeface="Corbel" pitchFamily="34" charset="0"/>
              </a:rPr>
              <a:t>Transformation, reinvention and hybridity of food </a:t>
            </a:r>
          </a:p>
          <a:p>
            <a:pPr eaLnBrk="1" hangingPunct="1">
              <a:lnSpc>
                <a:spcPct val="90000"/>
              </a:lnSpc>
            </a:pPr>
            <a:r>
              <a:rPr lang="en-GB" altLang="it-IT" smtClean="0">
                <a:latin typeface="Corbel" pitchFamily="34" charset="0"/>
              </a:rPr>
              <a:t>“Greek, Italian, Indian and Chinese food have been part of the English diet for decades” (Fox 2004: 300-301)</a:t>
            </a:r>
          </a:p>
          <a:p>
            <a:pPr eaLnBrk="1" hangingPunct="1">
              <a:lnSpc>
                <a:spcPct val="90000"/>
              </a:lnSpc>
            </a:pPr>
            <a:r>
              <a:rPr lang="en-GB" altLang="it-IT" smtClean="0">
                <a:latin typeface="Corbel" pitchFamily="34" charset="0"/>
              </a:rPr>
              <a:t>Transformation of food habits through time</a:t>
            </a:r>
            <a:endParaRPr lang="it-IT" altLang="it-IT" smtClean="0">
              <a:latin typeface="Corbe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95375" y="817563"/>
            <a:ext cx="6964363" cy="739775"/>
          </a:xfrm>
        </p:spPr>
        <p:txBody>
          <a:bodyPr/>
          <a:lstStyle/>
          <a:p>
            <a:pPr eaLnBrk="1" hangingPunct="1"/>
            <a:r>
              <a:rPr lang="it-IT" altLang="it-IT" smtClean="0"/>
              <a:t>Italianisms:</a:t>
            </a:r>
          </a:p>
        </p:txBody>
      </p:sp>
      <p:sp>
        <p:nvSpPr>
          <p:cNvPr id="11267" name="Rectangle 3"/>
          <p:cNvSpPr>
            <a:spLocks noGrp="1" noChangeArrowheads="1"/>
          </p:cNvSpPr>
          <p:nvPr>
            <p:ph sz="quarter" idx="13"/>
          </p:nvPr>
        </p:nvSpPr>
        <p:spPr>
          <a:xfrm>
            <a:off x="1298575" y="1412875"/>
            <a:ext cx="3200400" cy="4311650"/>
          </a:xfrm>
        </p:spPr>
        <p:txBody>
          <a:bodyPr/>
          <a:lstStyle/>
          <a:p>
            <a:pPr eaLnBrk="1" hangingPunct="1"/>
            <a:r>
              <a:rPr lang="en-GB" altLang="it-IT" smtClean="0">
                <a:latin typeface="Corbel" pitchFamily="34" charset="0"/>
              </a:rPr>
              <a:t>Italian lexical borrowings in English from the domain of food/drink</a:t>
            </a:r>
          </a:p>
          <a:p>
            <a:pPr eaLnBrk="1" hangingPunct="1"/>
            <a:r>
              <a:rPr lang="it-IT" altLang="it-IT" smtClean="0">
                <a:latin typeface="Corbel" pitchFamily="34" charset="0"/>
              </a:rPr>
              <a:t>Oxford English Dictionary: </a:t>
            </a:r>
            <a:r>
              <a:rPr lang="en-GB" altLang="it-IT" smtClean="0">
                <a:latin typeface="Corbel" pitchFamily="34" charset="0"/>
              </a:rPr>
              <a:t>704 lemmas of the semantic field of food and 29 lemmas of the semantic field of drinks</a:t>
            </a:r>
            <a:r>
              <a:rPr lang="it-IT" altLang="it-IT" smtClean="0">
                <a:latin typeface="Corbel" pitchFamily="34" charset="0"/>
              </a:rPr>
              <a:t> </a:t>
            </a:r>
          </a:p>
          <a:p>
            <a:pPr eaLnBrk="1" hangingPunct="1"/>
            <a:r>
              <a:rPr lang="en-GB" altLang="it-IT" smtClean="0">
                <a:latin typeface="Corbel" pitchFamily="34" charset="0"/>
                <a:sym typeface="Symbol" pitchFamily="18" charset="2"/>
              </a:rPr>
              <a:t></a:t>
            </a:r>
            <a:r>
              <a:rPr lang="en-GB" altLang="it-IT" smtClean="0">
                <a:latin typeface="Corbel" pitchFamily="34" charset="0"/>
              </a:rPr>
              <a:t> art (110) and music and song (334)</a:t>
            </a:r>
            <a:r>
              <a:rPr lang="it-IT" altLang="it-IT" smtClean="0">
                <a:latin typeface="Corbel" pitchFamily="34" charset="0"/>
              </a:rPr>
              <a:t> </a:t>
            </a:r>
          </a:p>
        </p:txBody>
      </p:sp>
      <p:pic>
        <p:nvPicPr>
          <p:cNvPr id="11268" name="Picture 4"/>
          <p:cNvPicPr>
            <a:picLocks noGrp="1" noChangeAspect="1" noChangeArrowheads="1"/>
          </p:cNvPicPr>
          <p:nvPr>
            <p:ph sz="quarter" idx="14"/>
          </p:nvPr>
        </p:nvPicPr>
        <p:blipFill>
          <a:blip r:embed="rId2"/>
          <a:srcRect/>
          <a:stretch>
            <a:fillRect/>
          </a:stretch>
        </p:blipFill>
        <p:spPr>
          <a:xfrm>
            <a:off x="5192713" y="2274888"/>
            <a:ext cx="2143125" cy="3295650"/>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it-IT" altLang="it-IT" smtClean="0"/>
          </a:p>
        </p:txBody>
      </p:sp>
      <p:sp>
        <p:nvSpPr>
          <p:cNvPr id="9219" name="Rectangle 3"/>
          <p:cNvSpPr>
            <a:spLocks noGrp="1" noChangeArrowheads="1"/>
          </p:cNvSpPr>
          <p:nvPr>
            <p:ph idx="1"/>
          </p:nvPr>
        </p:nvSpPr>
        <p:spPr/>
        <p:txBody>
          <a:bodyPr rtlCol="0">
            <a:normAutofit fontScale="77500" lnSpcReduction="20000"/>
          </a:bodyPr>
          <a:lstStyle/>
          <a:p>
            <a:pPr marL="274320" indent="-274320" eaLnBrk="1" fontAlgn="auto" hangingPunct="1">
              <a:spcAft>
                <a:spcPts val="0"/>
              </a:spcAft>
              <a:defRPr/>
            </a:pPr>
            <a:r>
              <a:rPr lang="it-IT" altLang="it-IT" sz="2800">
                <a:latin typeface="Corbel" pitchFamily="34" charset="0"/>
              </a:rPr>
              <a:t>Food: Antipasto, broccoli, cannelloni, cassata, fettucine, fico, gnocchi, grissino, lasagne, linguine, manzo, minestra, minestrone, mortadella, mozzarella, panettone, pasta, pecorino, pesto, pistacchio, pizza, polenta, provolone, ravioli, ricotta, risotto, semola, spaghetti, stracchino, tagliatelle, tortellini, vermicelli, zucca, zucchini… </a:t>
            </a:r>
          </a:p>
          <a:p>
            <a:pPr marL="274320" indent="-274320" eaLnBrk="1" fontAlgn="auto" hangingPunct="1">
              <a:spcAft>
                <a:spcPts val="0"/>
              </a:spcAft>
              <a:defRPr/>
            </a:pPr>
            <a:r>
              <a:rPr lang="it-IT" altLang="it-IT" sz="2800">
                <a:latin typeface="Corbel" pitchFamily="34" charset="0"/>
              </a:rPr>
              <a:t>Drinks: Cappuccino, espresso, granita, grappa, malvasia, maraschino, Martini, moscato, Nebbiolo, rosolio, sambuca, vino, vinsanto…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it-IT" altLang="it-IT" sz="4000"/>
              <a:t>Italian names of restaurants, eateries, cafes / dishes</a:t>
            </a:r>
          </a:p>
        </p:txBody>
      </p:sp>
      <p:sp>
        <p:nvSpPr>
          <p:cNvPr id="10243" name="Rectangle 3"/>
          <p:cNvSpPr>
            <a:spLocks noGrp="1" noChangeArrowheads="1"/>
          </p:cNvSpPr>
          <p:nvPr>
            <p:ph idx="1"/>
          </p:nvPr>
        </p:nvSpPr>
        <p:spPr/>
        <p:txBody>
          <a:bodyPr rtlCol="0">
            <a:normAutofit fontScale="85000" lnSpcReduction="20000"/>
          </a:bodyPr>
          <a:lstStyle/>
          <a:p>
            <a:pPr marL="274320" indent="-274320" eaLnBrk="1" fontAlgn="auto" hangingPunct="1">
              <a:lnSpc>
                <a:spcPct val="90000"/>
              </a:lnSpc>
              <a:spcAft>
                <a:spcPts val="0"/>
              </a:spcAft>
              <a:defRPr/>
            </a:pPr>
            <a:r>
              <a:rPr lang="en-GB" altLang="it-IT">
                <a:latin typeface="Corbel" pitchFamily="34" charset="0"/>
              </a:rPr>
              <a:t>In New York:  like Dolce Vita (from the world of cinema), or like La Gioconda or Dante (from Italian art)</a:t>
            </a:r>
          </a:p>
          <a:p>
            <a:pPr marL="274320" indent="-274320" eaLnBrk="1" fontAlgn="auto" hangingPunct="1">
              <a:lnSpc>
                <a:spcPct val="90000"/>
              </a:lnSpc>
              <a:spcAft>
                <a:spcPts val="0"/>
              </a:spcAft>
              <a:defRPr/>
            </a:pPr>
            <a:r>
              <a:rPr lang="en-GB" altLang="it-IT">
                <a:latin typeface="Corbel" pitchFamily="34" charset="0"/>
              </a:rPr>
              <a:t>Restaurant’s names with a musical reference (Intermezzo) or a tourist indication (Firenze, Roma, San Pietro), or with terms typically considered as Italianisms like Babbo, Bella Mamma, Ciao, Al Dente Ristorante, or in other case connected with soccer (Azuri Cafè). </a:t>
            </a:r>
          </a:p>
          <a:p>
            <a:pPr marL="274320" indent="-274320" eaLnBrk="1" fontAlgn="auto" hangingPunct="1">
              <a:lnSpc>
                <a:spcPct val="90000"/>
              </a:lnSpc>
              <a:spcAft>
                <a:spcPts val="0"/>
              </a:spcAft>
              <a:defRPr/>
            </a:pPr>
            <a:r>
              <a:rPr lang="en-GB" altLang="it-IT">
                <a:latin typeface="Corbel" pitchFamily="34" charset="0"/>
              </a:rPr>
              <a:t>Dishes with Italian-sounding names (sound symbolism) like Farfalle al limoncello, Chicken scarpariello, Salsiccia San Gennaro. </a:t>
            </a:r>
          </a:p>
          <a:p>
            <a:pPr marL="274320" indent="-274320" eaLnBrk="1" fontAlgn="auto" hangingPunct="1">
              <a:lnSpc>
                <a:spcPct val="90000"/>
              </a:lnSpc>
              <a:spcAft>
                <a:spcPts val="0"/>
              </a:spcAft>
              <a:defRPr/>
            </a:pPr>
            <a:r>
              <a:rPr lang="en-GB" altLang="it-IT">
                <a:latin typeface="Corbel" pitchFamily="34" charset="0"/>
              </a:rPr>
              <a:t>Process of accommodation for the Spelling of these names, e.g. Dolche Vita cafè at the University of Kent (UK) </a:t>
            </a:r>
            <a:endParaRPr lang="it-IT" altLang="it-IT">
              <a:latin typeface="Corbe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ntina da disegno">
  <a:themeElements>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Puntina da disegno">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ntina da disegno">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419</TotalTime>
  <Words>4200</Words>
  <Application>Microsoft Office PowerPoint</Application>
  <PresentationFormat>On-screen Show (4:3)</PresentationFormat>
  <Paragraphs>209</Paragraphs>
  <Slides>53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Constantia</vt:lpstr>
      <vt:lpstr>Franklin Gothic Book</vt:lpstr>
      <vt:lpstr>Brush Script MT</vt:lpstr>
      <vt:lpstr>Calibri</vt:lpstr>
      <vt:lpstr>Rage Italic</vt:lpstr>
      <vt:lpstr>Corbel</vt:lpstr>
      <vt:lpstr>Symbol</vt:lpstr>
      <vt:lpstr>Puntina da disegno</vt:lpstr>
      <vt:lpstr>The reinvention of Italian cuisine in the Anglo-Saxon imagination</vt:lpstr>
      <vt:lpstr>Outline of this talk</vt:lpstr>
      <vt:lpstr>Introduction</vt:lpstr>
      <vt:lpstr>Italian food discourse</vt:lpstr>
      <vt:lpstr>Food discourse and identity</vt:lpstr>
      <vt:lpstr>Key words in food discourse</vt:lpstr>
      <vt:lpstr>Italianisms:</vt:lpstr>
      <vt:lpstr>Slide 8</vt:lpstr>
      <vt:lpstr>Italian names of restaurants, eateries, cafes / dishes</vt:lpstr>
      <vt:lpstr>The Victorian age: C. Dickens</vt:lpstr>
      <vt:lpstr>Gruel vs Polenta</vt:lpstr>
      <vt:lpstr>Polenta in Italian literature</vt:lpstr>
      <vt:lpstr>Food galore </vt:lpstr>
      <vt:lpstr>Micro-details related to food </vt:lpstr>
      <vt:lpstr>Food during  the Christmas time</vt:lpstr>
      <vt:lpstr>Slide 16</vt:lpstr>
      <vt:lpstr>Italian cakes and desserts of  the Christmas period</vt:lpstr>
      <vt:lpstr>Slide 18</vt:lpstr>
      <vt:lpstr>Christmas pudding</vt:lpstr>
      <vt:lpstr>Slide 20</vt:lpstr>
      <vt:lpstr>Food in Dickens’ non fiction</vt:lpstr>
      <vt:lpstr>Slide 22</vt:lpstr>
      <vt:lpstr>Slide 23</vt:lpstr>
      <vt:lpstr>Cf. textual and chromatic effects</vt:lpstr>
      <vt:lpstr>On the streets of London</vt:lpstr>
      <vt:lpstr>Restaurants </vt:lpstr>
      <vt:lpstr>Banquet </vt:lpstr>
      <vt:lpstr>Slide 28</vt:lpstr>
      <vt:lpstr>Garibaldi biscuits</vt:lpstr>
      <vt:lpstr>Italian food in utopian fiction </vt:lpstr>
      <vt:lpstr>Bread and breadsticks</vt:lpstr>
      <vt:lpstr>Bread and mankind</vt:lpstr>
      <vt:lpstr>Slide 33</vt:lpstr>
      <vt:lpstr>Italian phraseology related  to bread</vt:lpstr>
      <vt:lpstr>Slide 35</vt:lpstr>
      <vt:lpstr>Turin breadsticks</vt:lpstr>
      <vt:lpstr>Slide 37</vt:lpstr>
      <vt:lpstr>Italian food in the world</vt:lpstr>
      <vt:lpstr>Food discourse through  in the recipe types:</vt:lpstr>
      <vt:lpstr>Italian food discourse  as a genre</vt:lpstr>
      <vt:lpstr>Slide 41</vt:lpstr>
      <vt:lpstr>Stylistic features</vt:lpstr>
      <vt:lpstr>Slide 43</vt:lpstr>
      <vt:lpstr>James (‘Jamie’) Oliver</vt:lpstr>
      <vt:lpstr>Jamie’s Italy (2005)</vt:lpstr>
      <vt:lpstr>Language</vt:lpstr>
      <vt:lpstr>Borrowings from Italian</vt:lpstr>
      <vt:lpstr>Person deictic forms</vt:lpstr>
      <vt:lpstr>Use of personal pronouns</vt:lpstr>
      <vt:lpstr>Other semiotic resources</vt:lpstr>
      <vt:lpstr>Italian food discourse today</vt:lpstr>
      <vt:lpstr>Conclusions:</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reinvention of Italian cuisine in the Anglo-Saxon imagination</dc:title>
  <dc:creator>user</dc:creator>
  <cp:lastModifiedBy>user</cp:lastModifiedBy>
  <cp:revision>13</cp:revision>
  <dcterms:created xsi:type="dcterms:W3CDTF">2016-02-03T08:07:59Z</dcterms:created>
  <dcterms:modified xsi:type="dcterms:W3CDTF">2016-03-26T13:55:57Z</dcterms:modified>
</cp:coreProperties>
</file>